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7"/>
  </p:notesMasterIdLst>
  <p:handoutMasterIdLst>
    <p:handoutMasterId r:id="rId48"/>
  </p:handoutMasterIdLst>
  <p:sldIdLst>
    <p:sldId id="603" r:id="rId8"/>
    <p:sldId id="2693" r:id="rId9"/>
    <p:sldId id="739" r:id="rId10"/>
    <p:sldId id="2686" r:id="rId11"/>
    <p:sldId id="2672" r:id="rId12"/>
    <p:sldId id="2665" r:id="rId13"/>
    <p:sldId id="2666" r:id="rId14"/>
    <p:sldId id="2691" r:id="rId15"/>
    <p:sldId id="2669" r:id="rId16"/>
    <p:sldId id="2668" r:id="rId17"/>
    <p:sldId id="2687" r:id="rId18"/>
    <p:sldId id="2684" r:id="rId19"/>
    <p:sldId id="2662" r:id="rId20"/>
    <p:sldId id="2705" r:id="rId21"/>
    <p:sldId id="2704" r:id="rId22"/>
    <p:sldId id="2703" r:id="rId23"/>
    <p:sldId id="2702" r:id="rId24"/>
    <p:sldId id="2706" r:id="rId25"/>
    <p:sldId id="2667" r:id="rId26"/>
    <p:sldId id="2708" r:id="rId27"/>
    <p:sldId id="2688" r:id="rId28"/>
    <p:sldId id="2663" r:id="rId29"/>
    <p:sldId id="2658" r:id="rId30"/>
    <p:sldId id="2689" r:id="rId31"/>
    <p:sldId id="2685" r:id="rId32"/>
    <p:sldId id="2696" r:id="rId33"/>
    <p:sldId id="2697" r:id="rId34"/>
    <p:sldId id="2698" r:id="rId35"/>
    <p:sldId id="2699" r:id="rId36"/>
    <p:sldId id="2700" r:id="rId37"/>
    <p:sldId id="2701" r:id="rId38"/>
    <p:sldId id="2690" r:id="rId39"/>
    <p:sldId id="2709" r:id="rId40"/>
    <p:sldId id="2710" r:id="rId41"/>
    <p:sldId id="2707" r:id="rId42"/>
    <p:sldId id="2692" r:id="rId43"/>
    <p:sldId id="2694" r:id="rId44"/>
    <p:sldId id="2695" r:id="rId45"/>
    <p:sldId id="582" r:id="rId4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4854"/>
    <a:srgbClr val="1D1D1A"/>
    <a:srgbClr val="0432FF"/>
    <a:srgbClr val="0096FF"/>
    <a:srgbClr val="F2F2F2"/>
    <a:srgbClr val="4F81BD"/>
    <a:srgbClr val="E2F9D0"/>
    <a:srgbClr val="221815"/>
    <a:srgbClr val="91A2BF"/>
    <a:srgbClr val="66B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5" autoAdjust="0"/>
    <p:restoredTop sz="96291" autoAdjust="0"/>
  </p:normalViewPr>
  <p:slideViewPr>
    <p:cSldViewPr snapToGrid="0" snapToObjects="1">
      <p:cViewPr varScale="1">
        <p:scale>
          <a:sx n="125" d="100"/>
          <a:sy n="125" d="100"/>
        </p:scale>
        <p:origin x="176"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7/28/24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s://chenzomi12.github.io/"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hyperlink" Target="https://chenzomi12.github.io/" TargetMode="Externa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8.png"/><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4.xml"/><Relationship Id="rId7"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29.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screen">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2024/7/28</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screen">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screen">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hyperlink" Target="https://ai.meta.com/research/publications/the-llama-3-herd-of-models/" TargetMode="External"/><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Is Meta's Llama 3.1 405B? How It Works, Use Cases &amp; More">
            <a:extLst>
              <a:ext uri="{FF2B5EF4-FFF2-40B4-BE49-F238E27FC236}">
                <a16:creationId xmlns:a16="http://schemas.microsoft.com/office/drawing/2014/main" id="{8BE132CE-58EE-79D3-4147-633A26EAE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6763" cy="685641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1FE2071F-15CB-D6DC-B3F7-0679EC4DB0AE}"/>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标题 1">
            <a:extLst>
              <a:ext uri="{FF2B5EF4-FFF2-40B4-BE49-F238E27FC236}">
                <a16:creationId xmlns:a16="http://schemas.microsoft.com/office/drawing/2014/main" id="{D1986AB5-7DC5-814A-C349-59D2B044BD65}"/>
              </a:ext>
            </a:extLst>
          </p:cNvPr>
          <p:cNvSpPr txBox="1">
            <a:spLocks/>
          </p:cNvSpPr>
          <p:nvPr/>
        </p:nvSpPr>
        <p:spPr>
          <a:xfrm>
            <a:off x="379687" y="1791475"/>
            <a:ext cx="7951513" cy="3218983"/>
          </a:xfrm>
          <a:prstGeom prst="rect">
            <a:avLst/>
          </a:prstGeom>
          <a:solidFill>
            <a:srgbClr val="1D1D1A">
              <a:alpha val="50196"/>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lnSpc>
                <a:spcPct val="120000"/>
              </a:lnSpc>
            </a:pPr>
            <a:r>
              <a:rPr lang="zh-CN" altLang="en-US" sz="8800" kern="0" dirty="0">
                <a:solidFill>
                  <a:schemeClr val="tx2"/>
                </a:solidFill>
                <a:latin typeface="Futura Medium" panose="020B0602020204020303" pitchFamily="34" charset="-79"/>
                <a:cs typeface="Futura Medium" panose="020B0602020204020303" pitchFamily="34" charset="-79"/>
              </a:rPr>
              <a:t>开源 </a:t>
            </a:r>
            <a:r>
              <a:rPr lang="en-US" altLang="zh-CN" sz="8800" kern="0" dirty="0">
                <a:solidFill>
                  <a:schemeClr val="tx2"/>
                </a:solidFill>
                <a:latin typeface="Futura Medium" panose="020B0602020204020303" pitchFamily="34" charset="-79"/>
                <a:cs typeface="Futura Medium" panose="020B0602020204020303" pitchFamily="34" charset="-79"/>
              </a:rPr>
              <a:t>vs</a:t>
            </a:r>
            <a:r>
              <a:rPr lang="zh-CN" altLang="en-US" sz="8800" kern="0" dirty="0">
                <a:solidFill>
                  <a:schemeClr val="tx2"/>
                </a:solidFill>
                <a:latin typeface="Futura Medium" panose="020B0602020204020303" pitchFamily="34" charset="-79"/>
                <a:cs typeface="Futura Medium" panose="020B0602020204020303" pitchFamily="34" charset="-79"/>
              </a:rPr>
              <a:t> 闭源</a:t>
            </a:r>
            <a:endParaRPr lang="en-US" altLang="zh-CN" sz="8800" kern="0" dirty="0">
              <a:solidFill>
                <a:schemeClr val="tx2"/>
              </a:solidFill>
              <a:latin typeface="Futura Medium" panose="020B0602020204020303" pitchFamily="34" charset="-79"/>
              <a:cs typeface="Futura Medium" panose="020B0602020204020303" pitchFamily="34" charset="-79"/>
            </a:endParaRPr>
          </a:p>
          <a:p>
            <a:pPr algn="ctr">
              <a:lnSpc>
                <a:spcPct val="120000"/>
              </a:lnSpc>
            </a:pPr>
            <a:r>
              <a:rPr lang="zh-CN" altLang="en-US" sz="8800" kern="0" dirty="0">
                <a:solidFill>
                  <a:schemeClr val="tx2"/>
                </a:solidFill>
                <a:latin typeface="Futura Medium" panose="020B0602020204020303" pitchFamily="34" charset="-79"/>
                <a:cs typeface="Futura Medium" panose="020B0602020204020303" pitchFamily="34" charset="-79"/>
              </a:rPr>
              <a:t>大模型哪家强</a:t>
            </a:r>
          </a:p>
        </p:txBody>
      </p:sp>
      <p:sp>
        <p:nvSpPr>
          <p:cNvPr id="9" name="文本占位符 1">
            <a:extLst>
              <a:ext uri="{FF2B5EF4-FFF2-40B4-BE49-F238E27FC236}">
                <a16:creationId xmlns:a16="http://schemas.microsoft.com/office/drawing/2014/main" id="{93C485F5-FEAB-03AE-30AB-A6092DE61BFA}"/>
              </a:ext>
            </a:extLst>
          </p:cNvPr>
          <p:cNvSpPr txBox="1">
            <a:spLocks/>
          </p:cNvSpPr>
          <p:nvPr/>
        </p:nvSpPr>
        <p:spPr>
          <a:xfrm>
            <a:off x="3185787" y="5090044"/>
            <a:ext cx="1684963" cy="753169"/>
          </a:xfrm>
          <a:prstGeom prst="rect">
            <a:avLst/>
          </a:prstGeom>
          <a:noFill/>
        </p:spPr>
        <p:txBody>
          <a:bodyPr anchor="t">
            <a:normAutofit fontScale="77500" lnSpcReduction="20000"/>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20000"/>
              </a:lnSpc>
            </a:pPr>
            <a:r>
              <a:rPr lang="en-US" altLang="zh-CN" sz="4800">
                <a:latin typeface="ACGN-MiaoGB-Flash" panose="02020300000000000000" pitchFamily="18" charset="-122"/>
                <a:ea typeface="ACGN-MiaoGB-Flash" panose="02020300000000000000" pitchFamily="18" charset="-122"/>
              </a:rPr>
              <a:t>ZOMI</a:t>
            </a:r>
            <a:endParaRPr lang="en-US" sz="4800">
              <a:latin typeface="ACGN-MiaoGB-Flash" panose="02020300000000000000" pitchFamily="18" charset="-122"/>
              <a:ea typeface="ACGN-MiaoGB-Flash" panose="02020300000000000000" pitchFamily="18" charset="-122"/>
            </a:endParaRPr>
          </a:p>
        </p:txBody>
      </p:sp>
      <p:pic>
        <p:nvPicPr>
          <p:cNvPr id="10" name="图片 9">
            <a:extLst>
              <a:ext uri="{FF2B5EF4-FFF2-40B4-BE49-F238E27FC236}">
                <a16:creationId xmlns:a16="http://schemas.microsoft.com/office/drawing/2014/main" id="{CF7F30F1-9E92-C5EE-2B8A-19C66775A7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4345" y="5132906"/>
            <a:ext cx="643926" cy="643926"/>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3976979-9A05-5B4E-6A90-668F253B3506}"/>
              </a:ext>
            </a:extLst>
          </p:cNvPr>
          <p:cNvSpPr>
            <a:spLocks noGrp="1"/>
          </p:cNvSpPr>
          <p:nvPr>
            <p:ph type="title"/>
          </p:nvPr>
        </p:nvSpPr>
        <p:spPr/>
        <p:txBody>
          <a:bodyPr/>
          <a:lstStyle/>
          <a:p>
            <a:r>
              <a:rPr lang="en" altLang="zh-CN" dirty="0"/>
              <a:t>After</a:t>
            </a:r>
            <a:r>
              <a:rPr lang="zh-CN" altLang="en-US" dirty="0"/>
              <a:t> </a:t>
            </a:r>
            <a:r>
              <a:rPr lang="en-US" altLang="zh-CN" dirty="0"/>
              <a:t>LLAMA3.1</a:t>
            </a:r>
            <a:r>
              <a:rPr lang="zh-CN" altLang="en-US" dirty="0"/>
              <a:t> </a:t>
            </a:r>
            <a:r>
              <a:rPr lang="en" altLang="zh-CN" dirty="0"/>
              <a:t>Andrew Ng</a:t>
            </a:r>
            <a:r>
              <a:rPr lang="zh-CN" altLang="en-US" dirty="0"/>
              <a:t> </a:t>
            </a:r>
            <a:r>
              <a:rPr lang="en-US" altLang="zh-CN" dirty="0"/>
              <a:t>&amp;</a:t>
            </a:r>
            <a:r>
              <a:rPr lang="zh-CN" altLang="en-US" dirty="0"/>
              <a:t> </a:t>
            </a:r>
            <a:r>
              <a:rPr lang="en" altLang="zh-CN" dirty="0"/>
              <a:t>Yann </a:t>
            </a:r>
            <a:r>
              <a:rPr lang="en" altLang="zh-CN" dirty="0" err="1"/>
              <a:t>LeCun</a:t>
            </a:r>
            <a:endParaRPr lang="zh-CN" altLang="en-US" dirty="0"/>
          </a:p>
        </p:txBody>
      </p:sp>
      <p:pic>
        <p:nvPicPr>
          <p:cNvPr id="6148" name="Picture 4" descr="图片">
            <a:extLst>
              <a:ext uri="{FF2B5EF4-FFF2-40B4-BE49-F238E27FC236}">
                <a16:creationId xmlns:a16="http://schemas.microsoft.com/office/drawing/2014/main" id="{D2DBF017-31FA-1478-5F93-9C581FC4D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027" y="3018624"/>
            <a:ext cx="5561144" cy="329549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图片">
            <a:extLst>
              <a:ext uri="{FF2B5EF4-FFF2-40B4-BE49-F238E27FC236}">
                <a16:creationId xmlns:a16="http://schemas.microsoft.com/office/drawing/2014/main" id="{C21BE45A-0426-D328-DD09-0E4C753009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575" b="1251"/>
          <a:stretch/>
        </p:blipFill>
        <p:spPr bwMode="auto">
          <a:xfrm>
            <a:off x="743974" y="1360170"/>
            <a:ext cx="5085326" cy="338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38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3444C73-98DD-D701-B90B-EC50979EDC3C}"/>
              </a:ext>
            </a:extLst>
          </p:cNvPr>
          <p:cNvSpPr>
            <a:spLocks noGrp="1"/>
          </p:cNvSpPr>
          <p:nvPr>
            <p:ph sz="half" idx="1"/>
          </p:nvPr>
        </p:nvSpPr>
        <p:spPr/>
        <p:txBody>
          <a:bodyPr>
            <a:normAutofit/>
          </a:bodyPr>
          <a:lstStyle/>
          <a:p>
            <a:r>
              <a:rPr lang="en-US" altLang="zh-CN" sz="8800" dirty="0"/>
              <a:t>02.</a:t>
            </a:r>
            <a:r>
              <a:rPr lang="zh-CN" altLang="en-US" sz="8800" dirty="0"/>
              <a:t> </a:t>
            </a:r>
            <a:endParaRPr lang="en-US" altLang="zh-CN" sz="8800" dirty="0"/>
          </a:p>
          <a:p>
            <a:r>
              <a:rPr lang="zh-CN" altLang="en-US" sz="8800" dirty="0"/>
              <a:t>模型性能分析</a:t>
            </a:r>
          </a:p>
        </p:txBody>
      </p:sp>
    </p:spTree>
    <p:extLst>
      <p:ext uri="{BB962C8B-B14F-4D97-AF65-F5344CB8AC3E}">
        <p14:creationId xmlns:p14="http://schemas.microsoft.com/office/powerpoint/2010/main" val="55251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lama 3: Scaling open LLMs to AGI - by Nathan Lambert">
            <a:extLst>
              <a:ext uri="{FF2B5EF4-FFF2-40B4-BE49-F238E27FC236}">
                <a16:creationId xmlns:a16="http://schemas.microsoft.com/office/drawing/2014/main" id="{4F7209C7-361E-7CEF-1F82-EDC7CAE28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72" y="713098"/>
            <a:ext cx="9185564" cy="566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657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a:extLst>
              <a:ext uri="{FF2B5EF4-FFF2-40B4-BE49-F238E27FC236}">
                <a16:creationId xmlns:a16="http://schemas.microsoft.com/office/drawing/2014/main" id="{5292C514-EC17-8890-4310-F9F1E85C28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45" y="656650"/>
            <a:ext cx="8025696" cy="5544700"/>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EF1957E9-736D-0097-577A-2B0C7173BBA5}"/>
              </a:ext>
            </a:extLst>
          </p:cNvPr>
          <p:cNvPicPr>
            <a:picLocks noChangeAspect="1"/>
          </p:cNvPicPr>
          <p:nvPr/>
        </p:nvPicPr>
        <p:blipFill>
          <a:blip r:embed="rId3"/>
          <a:stretch>
            <a:fillRect/>
          </a:stretch>
        </p:blipFill>
        <p:spPr>
          <a:xfrm>
            <a:off x="8692080" y="656650"/>
            <a:ext cx="3205697" cy="1490649"/>
          </a:xfrm>
          <a:prstGeom prst="rect">
            <a:avLst/>
          </a:prstGeom>
          <a:ln w="12700">
            <a:solidFill>
              <a:schemeClr val="bg1">
                <a:lumMod val="85000"/>
              </a:schemeClr>
            </a:solidFill>
          </a:ln>
        </p:spPr>
      </p:pic>
      <p:pic>
        <p:nvPicPr>
          <p:cNvPr id="7" name="图片 6">
            <a:extLst>
              <a:ext uri="{FF2B5EF4-FFF2-40B4-BE49-F238E27FC236}">
                <a16:creationId xmlns:a16="http://schemas.microsoft.com/office/drawing/2014/main" id="{AC18FDA6-CCA3-7653-31E2-83FAE97599AD}"/>
              </a:ext>
            </a:extLst>
          </p:cNvPr>
          <p:cNvPicPr>
            <a:picLocks noChangeAspect="1"/>
          </p:cNvPicPr>
          <p:nvPr/>
        </p:nvPicPr>
        <p:blipFill>
          <a:blip r:embed="rId4"/>
          <a:stretch>
            <a:fillRect/>
          </a:stretch>
        </p:blipFill>
        <p:spPr>
          <a:xfrm>
            <a:off x="8695177" y="2271720"/>
            <a:ext cx="3199502" cy="3929630"/>
          </a:xfrm>
          <a:prstGeom prst="rect">
            <a:avLst/>
          </a:prstGeom>
          <a:ln w="12700">
            <a:solidFill>
              <a:schemeClr val="bg1">
                <a:lumMod val="85000"/>
              </a:schemeClr>
            </a:solidFill>
          </a:ln>
        </p:spPr>
      </p:pic>
    </p:spTree>
    <p:extLst>
      <p:ext uri="{BB962C8B-B14F-4D97-AF65-F5344CB8AC3E}">
        <p14:creationId xmlns:p14="http://schemas.microsoft.com/office/powerpoint/2010/main" val="3928894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0989049-FFA9-4F21-0143-79A852FB49DA}"/>
              </a:ext>
            </a:extLst>
          </p:cNvPr>
          <p:cNvSpPr>
            <a:spLocks noGrp="1"/>
          </p:cNvSpPr>
          <p:nvPr>
            <p:ph type="title"/>
          </p:nvPr>
        </p:nvSpPr>
        <p:spPr/>
        <p:txBody>
          <a:bodyPr/>
          <a:lstStyle/>
          <a:p>
            <a:r>
              <a:rPr lang="en-US" altLang="zh-CN" dirty="0"/>
              <a:t>ZOMI </a:t>
            </a:r>
            <a:r>
              <a:rPr lang="zh-CN" altLang="en-US" dirty="0"/>
              <a:t>本职工作</a:t>
            </a:r>
          </a:p>
        </p:txBody>
      </p:sp>
      <p:sp>
        <p:nvSpPr>
          <p:cNvPr id="5" name="内容占位符 4">
            <a:extLst>
              <a:ext uri="{FF2B5EF4-FFF2-40B4-BE49-F238E27FC236}">
                <a16:creationId xmlns:a16="http://schemas.microsoft.com/office/drawing/2014/main" id="{F5C26385-C445-EC2A-432A-1D7757E5BD8B}"/>
              </a:ext>
            </a:extLst>
          </p:cNvPr>
          <p:cNvSpPr>
            <a:spLocks noGrp="1"/>
          </p:cNvSpPr>
          <p:nvPr>
            <p:ph sz="half" idx="1"/>
          </p:nvPr>
        </p:nvSpPr>
        <p:spPr>
          <a:xfrm>
            <a:off x="8402320" y="2470452"/>
            <a:ext cx="3403600" cy="3884627"/>
          </a:xfrm>
        </p:spPr>
        <p:txBody>
          <a:bodyPr/>
          <a:lstStyle/>
          <a:p>
            <a:r>
              <a:rPr lang="zh-CN" altLang="en-US" dirty="0"/>
              <a:t>大模型并行加速算法专家</a:t>
            </a:r>
            <a:endParaRPr lang="en-US" altLang="zh-CN" dirty="0"/>
          </a:p>
          <a:p>
            <a:r>
              <a:rPr lang="en-US" altLang="zh-CN" dirty="0"/>
              <a:t> </a:t>
            </a:r>
            <a:r>
              <a:rPr lang="zh-CN" altLang="en-US" dirty="0"/>
              <a:t>训练解决方案架构师</a:t>
            </a:r>
            <a:endParaRPr lang="en-US" altLang="zh-CN" dirty="0"/>
          </a:p>
          <a:p>
            <a:r>
              <a:rPr lang="zh-CN" altLang="en-US" dirty="0"/>
              <a:t>大模型训练架构师</a:t>
            </a:r>
            <a:endParaRPr lang="en-US" altLang="zh-CN" dirty="0"/>
          </a:p>
        </p:txBody>
      </p:sp>
      <p:sp>
        <p:nvSpPr>
          <p:cNvPr id="8" name="文本占位符 1">
            <a:extLst>
              <a:ext uri="{FF2B5EF4-FFF2-40B4-BE49-F238E27FC236}">
                <a16:creationId xmlns:a16="http://schemas.microsoft.com/office/drawing/2014/main" id="{5751B6EA-BE2A-ACE6-A529-87657232E3E8}"/>
              </a:ext>
            </a:extLst>
          </p:cNvPr>
          <p:cNvSpPr txBox="1">
            <a:spLocks/>
          </p:cNvSpPr>
          <p:nvPr/>
        </p:nvSpPr>
        <p:spPr>
          <a:xfrm>
            <a:off x="9068427" y="1399253"/>
            <a:ext cx="1684963" cy="753169"/>
          </a:xfrm>
          <a:prstGeom prst="rect">
            <a:avLst/>
          </a:prstGeom>
          <a:noFill/>
        </p:spPr>
        <p:txBody>
          <a:bodyPr anchor="t">
            <a:normAutofit fontScale="77500" lnSpcReduction="20000"/>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20000"/>
              </a:lnSpc>
            </a:pPr>
            <a:r>
              <a:rPr lang="en-US" altLang="zh-CN" sz="4800" dirty="0">
                <a:latin typeface="ACGN-MiaoGB-Flash" panose="02020300000000000000" pitchFamily="18" charset="-122"/>
                <a:ea typeface="ACGN-MiaoGB-Flash" panose="02020300000000000000" pitchFamily="18" charset="-122"/>
              </a:rPr>
              <a:t>ZOMI</a:t>
            </a:r>
            <a:endParaRPr lang="en-US" sz="4800" dirty="0">
              <a:latin typeface="ACGN-MiaoGB-Flash" panose="02020300000000000000" pitchFamily="18" charset="-122"/>
              <a:ea typeface="ACGN-MiaoGB-Flash" panose="02020300000000000000" pitchFamily="18" charset="-122"/>
            </a:endParaRPr>
          </a:p>
        </p:txBody>
      </p:sp>
      <p:pic>
        <p:nvPicPr>
          <p:cNvPr id="9" name="图片 8">
            <a:extLst>
              <a:ext uri="{FF2B5EF4-FFF2-40B4-BE49-F238E27FC236}">
                <a16:creationId xmlns:a16="http://schemas.microsoft.com/office/drawing/2014/main" id="{27ED6C28-4419-D883-4BDB-09EB4997F5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86985" y="1442115"/>
            <a:ext cx="643926" cy="643926"/>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文本框 9">
            <a:extLst>
              <a:ext uri="{FF2B5EF4-FFF2-40B4-BE49-F238E27FC236}">
                <a16:creationId xmlns:a16="http://schemas.microsoft.com/office/drawing/2014/main" id="{E28DA6ED-6AFD-8790-F278-3172F262755A}"/>
              </a:ext>
            </a:extLst>
          </p:cNvPr>
          <p:cNvSpPr txBox="1"/>
          <p:nvPr/>
        </p:nvSpPr>
        <p:spPr>
          <a:xfrm>
            <a:off x="121920" y="5120640"/>
            <a:ext cx="184731" cy="369332"/>
          </a:xfrm>
          <a:prstGeom prst="rect">
            <a:avLst/>
          </a:prstGeom>
          <a:noFill/>
        </p:spPr>
        <p:txBody>
          <a:bodyPr wrap="none" rtlCol="0">
            <a:spAutoFit/>
          </a:bodyPr>
          <a:lstStyle/>
          <a:p>
            <a:endParaRPr kumimoji="1" lang="zh-CN" altLang="en-US" dirty="0"/>
          </a:p>
        </p:txBody>
      </p:sp>
      <p:pic>
        <p:nvPicPr>
          <p:cNvPr id="2050" name="Picture 2" descr="如果你的身边有熬夜加班的程序员，请送给他们一件续命神器！_手机搜狐网">
            <a:extLst>
              <a:ext uri="{FF2B5EF4-FFF2-40B4-BE49-F238E27FC236}">
                <a16:creationId xmlns:a16="http://schemas.microsoft.com/office/drawing/2014/main" id="{A2B2D33C-7E5A-89ED-90E0-56BE9C0C1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55" y="1442114"/>
            <a:ext cx="7280518" cy="485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084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0989049-FFA9-4F21-0143-79A852FB49DA}"/>
              </a:ext>
            </a:extLst>
          </p:cNvPr>
          <p:cNvSpPr>
            <a:spLocks noGrp="1"/>
          </p:cNvSpPr>
          <p:nvPr>
            <p:ph type="title"/>
          </p:nvPr>
        </p:nvSpPr>
        <p:spPr/>
        <p:txBody>
          <a:bodyPr/>
          <a:lstStyle/>
          <a:p>
            <a:r>
              <a:rPr lang="en-US" altLang="zh-CN" dirty="0"/>
              <a:t>ZOMI </a:t>
            </a:r>
            <a:r>
              <a:rPr lang="zh-CN" altLang="en-US" dirty="0"/>
              <a:t>本职工作</a:t>
            </a:r>
          </a:p>
        </p:txBody>
      </p:sp>
      <p:sp>
        <p:nvSpPr>
          <p:cNvPr id="5" name="内容占位符 4">
            <a:extLst>
              <a:ext uri="{FF2B5EF4-FFF2-40B4-BE49-F238E27FC236}">
                <a16:creationId xmlns:a16="http://schemas.microsoft.com/office/drawing/2014/main" id="{F5C26385-C445-EC2A-432A-1D7757E5BD8B}"/>
              </a:ext>
            </a:extLst>
          </p:cNvPr>
          <p:cNvSpPr>
            <a:spLocks noGrp="1"/>
          </p:cNvSpPr>
          <p:nvPr>
            <p:ph sz="half" idx="1"/>
          </p:nvPr>
        </p:nvSpPr>
        <p:spPr>
          <a:xfrm>
            <a:off x="8402320" y="2470452"/>
            <a:ext cx="3474720" cy="3884627"/>
          </a:xfrm>
        </p:spPr>
        <p:txBody>
          <a:bodyPr/>
          <a:lstStyle/>
          <a:p>
            <a:r>
              <a:rPr lang="zh-CN" altLang="en-US" dirty="0"/>
              <a:t>大模型并行加速算法专家</a:t>
            </a:r>
            <a:endParaRPr lang="en-US" altLang="zh-CN" dirty="0"/>
          </a:p>
          <a:p>
            <a:r>
              <a:rPr lang="en-US" altLang="zh-CN" dirty="0"/>
              <a:t> </a:t>
            </a:r>
            <a:r>
              <a:rPr lang="zh-CN" altLang="en-US" dirty="0"/>
              <a:t>训练解决方案架构师</a:t>
            </a:r>
            <a:endParaRPr lang="en-US" altLang="zh-CN" dirty="0"/>
          </a:p>
          <a:p>
            <a:r>
              <a:rPr lang="zh-CN" altLang="en-US" dirty="0"/>
              <a:t>大模型训练架构师</a:t>
            </a:r>
            <a:endParaRPr lang="en-US" altLang="zh-CN" dirty="0"/>
          </a:p>
          <a:p>
            <a:r>
              <a:rPr lang="en-US" altLang="zh-CN" dirty="0"/>
              <a:t> Whatever</a:t>
            </a:r>
          </a:p>
          <a:p>
            <a:pPr marL="0" indent="0">
              <a:buNone/>
            </a:pPr>
            <a:endParaRPr lang="en-US" altLang="zh-CN" dirty="0"/>
          </a:p>
          <a:p>
            <a:r>
              <a:rPr lang="zh-CN" altLang="en-US" dirty="0">
                <a:solidFill>
                  <a:srgbClr val="C00000"/>
                </a:solidFill>
              </a:rPr>
              <a:t>在华为昇腾给国内各大厂做技术支持，</a:t>
            </a:r>
            <a:r>
              <a:rPr lang="en-US" altLang="zh-CN" dirty="0">
                <a:solidFill>
                  <a:srgbClr val="C00000"/>
                </a:solidFill>
              </a:rPr>
              <a:t>So…</a:t>
            </a:r>
            <a:endParaRPr lang="zh-CN" altLang="en-US" dirty="0">
              <a:solidFill>
                <a:srgbClr val="C00000"/>
              </a:solidFill>
            </a:endParaRPr>
          </a:p>
        </p:txBody>
      </p:sp>
      <p:sp>
        <p:nvSpPr>
          <p:cNvPr id="8" name="文本占位符 1">
            <a:extLst>
              <a:ext uri="{FF2B5EF4-FFF2-40B4-BE49-F238E27FC236}">
                <a16:creationId xmlns:a16="http://schemas.microsoft.com/office/drawing/2014/main" id="{5751B6EA-BE2A-ACE6-A529-87657232E3E8}"/>
              </a:ext>
            </a:extLst>
          </p:cNvPr>
          <p:cNvSpPr txBox="1">
            <a:spLocks/>
          </p:cNvSpPr>
          <p:nvPr/>
        </p:nvSpPr>
        <p:spPr>
          <a:xfrm>
            <a:off x="9068427" y="1399253"/>
            <a:ext cx="1684963" cy="753169"/>
          </a:xfrm>
          <a:prstGeom prst="rect">
            <a:avLst/>
          </a:prstGeom>
          <a:noFill/>
        </p:spPr>
        <p:txBody>
          <a:bodyPr anchor="t">
            <a:normAutofit fontScale="77500" lnSpcReduction="20000"/>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20000"/>
              </a:lnSpc>
            </a:pPr>
            <a:r>
              <a:rPr lang="en-US" altLang="zh-CN" sz="4800" dirty="0">
                <a:latin typeface="ACGN-MiaoGB-Flash" panose="02020300000000000000" pitchFamily="18" charset="-122"/>
                <a:ea typeface="ACGN-MiaoGB-Flash" panose="02020300000000000000" pitchFamily="18" charset="-122"/>
              </a:rPr>
              <a:t>ZOMI</a:t>
            </a:r>
            <a:endParaRPr lang="en-US" sz="4800" dirty="0">
              <a:latin typeface="ACGN-MiaoGB-Flash" panose="02020300000000000000" pitchFamily="18" charset="-122"/>
              <a:ea typeface="ACGN-MiaoGB-Flash" panose="02020300000000000000" pitchFamily="18" charset="-122"/>
            </a:endParaRPr>
          </a:p>
        </p:txBody>
      </p:sp>
      <p:pic>
        <p:nvPicPr>
          <p:cNvPr id="9" name="图片 8">
            <a:extLst>
              <a:ext uri="{FF2B5EF4-FFF2-40B4-BE49-F238E27FC236}">
                <a16:creationId xmlns:a16="http://schemas.microsoft.com/office/drawing/2014/main" id="{27ED6C28-4419-D883-4BDB-09EB4997F5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86985" y="1442115"/>
            <a:ext cx="643926" cy="643926"/>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0" name="Picture 2" descr="如果你的身边有熬夜加班的程序员，请送给他们一件续命神器！_手机搜狐网">
            <a:extLst>
              <a:ext uri="{FF2B5EF4-FFF2-40B4-BE49-F238E27FC236}">
                <a16:creationId xmlns:a16="http://schemas.microsoft.com/office/drawing/2014/main" id="{A2B2D33C-7E5A-89ED-90E0-56BE9C0C1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55" y="1442114"/>
            <a:ext cx="7280518" cy="485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23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9E74606-26F5-FC7B-EA71-83B935F69F0E}"/>
              </a:ext>
            </a:extLst>
          </p:cNvPr>
          <p:cNvSpPr>
            <a:spLocks noGrp="1"/>
          </p:cNvSpPr>
          <p:nvPr>
            <p:ph type="title"/>
          </p:nvPr>
        </p:nvSpPr>
        <p:spPr/>
        <p:txBody>
          <a:bodyPr/>
          <a:lstStyle/>
          <a:p>
            <a:r>
              <a:rPr lang="zh-CN" altLang="en-US" dirty="0"/>
              <a:t>近期大家使用最多的开源大模型</a:t>
            </a:r>
          </a:p>
        </p:txBody>
      </p:sp>
      <p:sp>
        <p:nvSpPr>
          <p:cNvPr id="5" name="内容占位符 4">
            <a:extLst>
              <a:ext uri="{FF2B5EF4-FFF2-40B4-BE49-F238E27FC236}">
                <a16:creationId xmlns:a16="http://schemas.microsoft.com/office/drawing/2014/main" id="{632237EA-8DE3-10E6-4C7A-37AECA161ECF}"/>
              </a:ext>
            </a:extLst>
          </p:cNvPr>
          <p:cNvSpPr>
            <a:spLocks noGrp="1"/>
          </p:cNvSpPr>
          <p:nvPr>
            <p:ph sz="half" idx="1"/>
          </p:nvPr>
        </p:nvSpPr>
        <p:spPr/>
        <p:txBody>
          <a:bodyPr/>
          <a:lstStyle/>
          <a:p>
            <a:pPr marL="457200" indent="-457200">
              <a:buFont typeface="+mj-lt"/>
              <a:buAutoNum type="arabicPeriod"/>
            </a:pPr>
            <a:r>
              <a:rPr lang="en-US" altLang="zh-CN" b="1" dirty="0"/>
              <a:t>DeepSeek-V2</a:t>
            </a:r>
          </a:p>
          <a:p>
            <a:pPr marL="694190" lvl="1" indent="-457200">
              <a:lnSpc>
                <a:spcPct val="100000"/>
              </a:lnSpc>
            </a:pPr>
            <a:r>
              <a:rPr lang="zh-CN" altLang="en-US" dirty="0"/>
              <a:t>基于专家网络（</a:t>
            </a:r>
            <a:r>
              <a:rPr lang="en" altLang="zh-CN" dirty="0"/>
              <a:t>MoE</a:t>
            </a:r>
            <a:r>
              <a:rPr lang="zh-CN" altLang="en" dirty="0"/>
              <a:t>）</a:t>
            </a:r>
            <a:r>
              <a:rPr lang="zh-CN" altLang="en-US" dirty="0"/>
              <a:t>大语言模型，是</a:t>
            </a:r>
            <a:r>
              <a:rPr lang="en" altLang="zh-CN" dirty="0"/>
              <a:t>DeepSeek LLM</a:t>
            </a:r>
            <a:r>
              <a:rPr lang="zh-CN" altLang="en" dirty="0"/>
              <a:t>（</a:t>
            </a:r>
            <a:r>
              <a:rPr lang="en" altLang="zh-CN" dirty="0"/>
              <a:t>dense</a:t>
            </a:r>
            <a:r>
              <a:rPr lang="zh-CN" altLang="en" dirty="0"/>
              <a:t>）</a:t>
            </a:r>
            <a:r>
              <a:rPr lang="zh-CN" altLang="en-US" dirty="0"/>
              <a:t>升级版</a:t>
            </a:r>
            <a:endParaRPr lang="en-US" altLang="zh-CN" dirty="0"/>
          </a:p>
          <a:p>
            <a:pPr marL="694190" lvl="1" indent="-457200">
              <a:lnSpc>
                <a:spcPct val="100000"/>
              </a:lnSpc>
            </a:pPr>
            <a:r>
              <a:rPr lang="zh-CN" altLang="en-US" dirty="0"/>
              <a:t>模型尺寸 </a:t>
            </a:r>
            <a:r>
              <a:rPr lang="en-US" altLang="zh-CN" dirty="0"/>
              <a:t>236</a:t>
            </a:r>
            <a:r>
              <a:rPr lang="en" altLang="zh-CN" dirty="0"/>
              <a:t>B</a:t>
            </a:r>
            <a:r>
              <a:rPr lang="zh-CN" altLang="en" dirty="0"/>
              <a:t>，</a:t>
            </a:r>
            <a:r>
              <a:rPr lang="zh-CN" altLang="en-US" dirty="0"/>
              <a:t>其中激活参数</a:t>
            </a:r>
            <a:r>
              <a:rPr lang="en-US" altLang="zh-CN" dirty="0"/>
              <a:t>21</a:t>
            </a:r>
            <a:r>
              <a:rPr lang="en" altLang="zh-CN" dirty="0"/>
              <a:t>B</a:t>
            </a:r>
            <a:r>
              <a:rPr lang="zh-CN" altLang="en-US" dirty="0"/>
              <a:t>；上下文长度支持 </a:t>
            </a:r>
            <a:r>
              <a:rPr lang="en-US" altLang="zh-CN" dirty="0"/>
              <a:t>128</a:t>
            </a:r>
            <a:r>
              <a:rPr lang="en" altLang="zh-CN" dirty="0"/>
              <a:t>K</a:t>
            </a:r>
            <a:r>
              <a:rPr lang="zh-CN" altLang="en-US" dirty="0"/>
              <a:t>；</a:t>
            </a:r>
            <a:endParaRPr lang="en" altLang="zh-CN" dirty="0"/>
          </a:p>
          <a:p>
            <a:pPr marL="457200" indent="-457200">
              <a:buFont typeface="+mj-lt"/>
              <a:buAutoNum type="arabicPeriod"/>
            </a:pPr>
            <a:r>
              <a:rPr lang="en-US" altLang="zh-CN" b="1" dirty="0"/>
              <a:t>QWen2.5</a:t>
            </a:r>
          </a:p>
          <a:p>
            <a:pPr marL="694190" lvl="1" indent="-457200">
              <a:lnSpc>
                <a:spcPct val="100000"/>
              </a:lnSpc>
            </a:pPr>
            <a:r>
              <a:rPr lang="zh-CN" altLang="en-US" dirty="0"/>
              <a:t>尺寸基础和指令调优，包括 </a:t>
            </a:r>
            <a:r>
              <a:rPr lang="en" altLang="zh-CN" dirty="0"/>
              <a:t>Qwen2-0.5B</a:t>
            </a:r>
            <a:r>
              <a:rPr lang="zh-CN" altLang="en" dirty="0"/>
              <a:t>、</a:t>
            </a:r>
            <a:r>
              <a:rPr lang="en" altLang="zh-CN" dirty="0"/>
              <a:t>1.5B</a:t>
            </a:r>
            <a:r>
              <a:rPr lang="zh-CN" altLang="en" dirty="0"/>
              <a:t>、</a:t>
            </a:r>
            <a:r>
              <a:rPr lang="en" altLang="zh-CN" dirty="0"/>
              <a:t>7B</a:t>
            </a:r>
            <a:r>
              <a:rPr lang="zh-CN" altLang="en" dirty="0"/>
              <a:t>、</a:t>
            </a:r>
            <a:r>
              <a:rPr lang="en" altLang="zh-CN" dirty="0"/>
              <a:t>57B-A14B </a:t>
            </a:r>
            <a:r>
              <a:rPr lang="zh-CN" altLang="en-US" dirty="0"/>
              <a:t>和 </a:t>
            </a:r>
            <a:r>
              <a:rPr lang="en" altLang="zh-CN" dirty="0"/>
              <a:t>Qwen2-72B</a:t>
            </a:r>
            <a:r>
              <a:rPr lang="zh-CN" altLang="en-US" dirty="0"/>
              <a:t> </a:t>
            </a:r>
            <a:r>
              <a:rPr lang="en-US" altLang="zh-CN" dirty="0"/>
              <a:t>5 </a:t>
            </a:r>
            <a:r>
              <a:rPr lang="zh-CN" altLang="en-US" dirty="0"/>
              <a:t>个版本；</a:t>
            </a:r>
            <a:endParaRPr lang="en-US" altLang="zh-CN" dirty="0"/>
          </a:p>
          <a:p>
            <a:pPr marL="694190" lvl="1" indent="-457200">
              <a:lnSpc>
                <a:spcPct val="100000"/>
              </a:lnSpc>
            </a:pPr>
            <a:r>
              <a:rPr lang="en" altLang="zh-CN" dirty="0"/>
              <a:t>Qwen2 </a:t>
            </a:r>
            <a:r>
              <a:rPr lang="zh-CN" altLang="en-US" dirty="0"/>
              <a:t>系列所有尺寸的模型都使用了 </a:t>
            </a:r>
            <a:r>
              <a:rPr lang="en" altLang="zh-CN" dirty="0"/>
              <a:t>GQA</a:t>
            </a:r>
            <a:r>
              <a:rPr lang="zh-CN" altLang="en-US" dirty="0"/>
              <a:t>，预训练在 </a:t>
            </a:r>
            <a:r>
              <a:rPr lang="en-US" altLang="zh-CN" dirty="0"/>
              <a:t>32</a:t>
            </a:r>
            <a:r>
              <a:rPr lang="en" altLang="zh-CN" dirty="0"/>
              <a:t>K tokens </a:t>
            </a:r>
            <a:r>
              <a:rPr lang="zh-CN" altLang="en-US" dirty="0"/>
              <a:t>数据进行，在 </a:t>
            </a:r>
            <a:r>
              <a:rPr lang="en-US" altLang="zh-CN" dirty="0"/>
              <a:t>128</a:t>
            </a:r>
            <a:r>
              <a:rPr lang="en" altLang="zh-CN" dirty="0"/>
              <a:t>K tokens </a:t>
            </a:r>
            <a:r>
              <a:rPr lang="zh-CN" altLang="en" dirty="0"/>
              <a:t>推理</a:t>
            </a:r>
            <a:r>
              <a:rPr lang="zh-CN" altLang="en-US" dirty="0"/>
              <a:t>；</a:t>
            </a:r>
            <a:endParaRPr lang="en-US" altLang="zh-CN" dirty="0"/>
          </a:p>
          <a:p>
            <a:pPr marL="457200" indent="-457200">
              <a:buFont typeface="+mj-lt"/>
              <a:buAutoNum type="arabicPeriod"/>
            </a:pPr>
            <a:r>
              <a:rPr lang="en-US" altLang="zh-CN" b="1" dirty="0"/>
              <a:t>LLAMA3.1</a:t>
            </a:r>
            <a:endParaRPr lang="en" altLang="zh-CN" b="1" dirty="0"/>
          </a:p>
          <a:p>
            <a:pPr marL="694190" lvl="1" indent="-457200">
              <a:lnSpc>
                <a:spcPct val="100000"/>
              </a:lnSpc>
            </a:pPr>
            <a:r>
              <a:rPr lang="en-US" altLang="zh-CN" dirty="0"/>
              <a:t>8</a:t>
            </a:r>
            <a:r>
              <a:rPr lang="en" altLang="zh-CN" dirty="0"/>
              <a:t>B</a:t>
            </a:r>
            <a:r>
              <a:rPr lang="zh-CN" altLang="en" dirty="0"/>
              <a:t>、</a:t>
            </a:r>
            <a:r>
              <a:rPr lang="en" altLang="zh-CN" dirty="0"/>
              <a:t>70B</a:t>
            </a:r>
            <a:r>
              <a:rPr lang="zh-CN" altLang="en-US" dirty="0"/>
              <a:t>、</a:t>
            </a:r>
            <a:r>
              <a:rPr lang="en-US" altLang="zh-CN" dirty="0"/>
              <a:t>405</a:t>
            </a:r>
            <a:r>
              <a:rPr lang="en" altLang="zh-CN" dirty="0"/>
              <a:t>B</a:t>
            </a:r>
            <a:r>
              <a:rPr lang="zh-CN" altLang="en-US" dirty="0"/>
              <a:t> 三版本，</a:t>
            </a:r>
            <a:r>
              <a:rPr lang="en-US" altLang="zh-CN" dirty="0"/>
              <a:t>405</a:t>
            </a:r>
            <a:r>
              <a:rPr lang="en" altLang="zh-CN" dirty="0"/>
              <a:t>B</a:t>
            </a:r>
            <a:r>
              <a:rPr lang="zh-CN" altLang="en-US" dirty="0"/>
              <a:t>（</a:t>
            </a:r>
            <a:r>
              <a:rPr lang="en-US" altLang="zh-CN" dirty="0"/>
              <a:t>~820</a:t>
            </a:r>
            <a:r>
              <a:rPr lang="en" altLang="zh-CN" dirty="0"/>
              <a:t>GB</a:t>
            </a:r>
            <a:r>
              <a:rPr lang="zh-CN" altLang="en-US" dirty="0"/>
              <a:t>） 是目前最大开源模型；</a:t>
            </a:r>
            <a:endParaRPr lang="en-US" altLang="zh-CN" dirty="0"/>
          </a:p>
          <a:p>
            <a:pPr marL="694190" lvl="1" indent="-457200">
              <a:lnSpc>
                <a:spcPct val="100000"/>
              </a:lnSpc>
            </a:pPr>
            <a:r>
              <a:rPr lang="zh-CN" altLang="en-US" dirty="0"/>
              <a:t>微调后版本使用 </a:t>
            </a:r>
            <a:r>
              <a:rPr lang="en" altLang="zh-CN" dirty="0"/>
              <a:t>SFT </a:t>
            </a:r>
            <a:r>
              <a:rPr lang="zh-CN" altLang="en-US" dirty="0"/>
              <a:t>和 </a:t>
            </a:r>
            <a:r>
              <a:rPr lang="en" altLang="zh-CN" dirty="0"/>
              <a:t>RLHF </a:t>
            </a:r>
            <a:r>
              <a:rPr lang="zh-CN" altLang="en-US" dirty="0"/>
              <a:t>来对齐可用性与安全偏好；</a:t>
            </a:r>
            <a:endParaRPr lang="en-US" altLang="zh-CN" dirty="0"/>
          </a:p>
          <a:p>
            <a:pPr marL="694190" lvl="1" indent="-457200">
              <a:lnSpc>
                <a:spcPct val="100000"/>
              </a:lnSpc>
            </a:pPr>
            <a:r>
              <a:rPr lang="zh-CN" altLang="en-US" dirty="0"/>
              <a:t>引入长上下文窗口（</a:t>
            </a:r>
            <a:r>
              <a:rPr lang="en-US" altLang="zh-CN" dirty="0"/>
              <a:t>~128</a:t>
            </a:r>
            <a:r>
              <a:rPr lang="en" altLang="zh-CN" dirty="0"/>
              <a:t>K Tokens</a:t>
            </a:r>
            <a:r>
              <a:rPr lang="zh-CN" altLang="en" dirty="0"/>
              <a:t>）</a:t>
            </a:r>
            <a:r>
              <a:rPr lang="zh-CN" altLang="en-US" dirty="0"/>
              <a:t>和多模态能力支持；</a:t>
            </a:r>
            <a:endParaRPr lang="en-US" altLang="zh-CN" dirty="0"/>
          </a:p>
          <a:p>
            <a:pPr marL="694190" lvl="1" indent="-457200">
              <a:buFont typeface="+mj-lt"/>
              <a:buAutoNum type="arabicPeriod"/>
            </a:pPr>
            <a:endParaRPr lang="en-US" altLang="zh-CN" dirty="0"/>
          </a:p>
          <a:p>
            <a:pPr marL="457200" indent="-457200">
              <a:buFont typeface="+mj-lt"/>
              <a:buAutoNum type="arabicPeriod"/>
            </a:pPr>
            <a:endParaRPr lang="zh-CN" altLang="en-US" dirty="0"/>
          </a:p>
        </p:txBody>
      </p:sp>
    </p:spTree>
    <p:extLst>
      <p:ext uri="{BB962C8B-B14F-4D97-AF65-F5344CB8AC3E}">
        <p14:creationId xmlns:p14="http://schemas.microsoft.com/office/powerpoint/2010/main" val="70539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5C783F6-1F24-0C0F-E04A-220EF6678B83}"/>
              </a:ext>
            </a:extLst>
          </p:cNvPr>
          <p:cNvSpPr>
            <a:spLocks noGrp="1"/>
          </p:cNvSpPr>
          <p:nvPr>
            <p:ph type="title"/>
          </p:nvPr>
        </p:nvSpPr>
        <p:spPr/>
        <p:txBody>
          <a:bodyPr/>
          <a:lstStyle/>
          <a:p>
            <a:r>
              <a:rPr lang="zh-CN" altLang="en-US" dirty="0"/>
              <a:t>开源大模型 </a:t>
            </a:r>
            <a:r>
              <a:rPr lang="en-US" altLang="zh-CN" dirty="0"/>
              <a:t>DeepSeek-V2</a:t>
            </a:r>
            <a:endParaRPr lang="zh-CN" altLang="en-US" dirty="0"/>
          </a:p>
        </p:txBody>
      </p:sp>
      <p:pic>
        <p:nvPicPr>
          <p:cNvPr id="1026" name="Picture 2">
            <a:extLst>
              <a:ext uri="{FF2B5EF4-FFF2-40B4-BE49-F238E27FC236}">
                <a16:creationId xmlns:a16="http://schemas.microsoft.com/office/drawing/2014/main" id="{96A97C00-93CC-6765-ACD6-AA5426577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900" y="1747520"/>
            <a:ext cx="4873688" cy="3702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epSeek-V2：性能逼近GPT-4-Turbo 的超強MoE 模型開源！ | DataAgent">
            <a:extLst>
              <a:ext uri="{FF2B5EF4-FFF2-40B4-BE49-F238E27FC236}">
                <a16:creationId xmlns:a16="http://schemas.microsoft.com/office/drawing/2014/main" id="{F6BC8B58-034D-3026-C81E-6519D0C62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84" y="1747520"/>
            <a:ext cx="5545267" cy="410972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B60DD4F-602D-4BD4-9B5D-5B949859DB74}"/>
              </a:ext>
            </a:extLst>
          </p:cNvPr>
          <p:cNvSpPr txBox="1"/>
          <p:nvPr/>
        </p:nvSpPr>
        <p:spPr>
          <a:xfrm>
            <a:off x="6489900" y="5548868"/>
            <a:ext cx="4790068" cy="338554"/>
          </a:xfrm>
          <a:prstGeom prst="rect">
            <a:avLst/>
          </a:prstGeom>
          <a:noFill/>
        </p:spPr>
        <p:txBody>
          <a:bodyPr wrap="square">
            <a:spAutoFit/>
          </a:bodyPr>
          <a:lstStyle/>
          <a:p>
            <a:pPr algn="ctr"/>
            <a:r>
              <a:rPr lang="en-US" altLang="zh-CN" sz="1600" b="1" dirty="0">
                <a:latin typeface="Gill Sans MT" panose="020B0502020104020203" pitchFamily="34" charset="0"/>
                <a:ea typeface="+mj-ea"/>
              </a:rPr>
              <a:t>Compare</a:t>
            </a:r>
            <a:r>
              <a:rPr lang="zh-CN" altLang="en-US" sz="1600" b="1" dirty="0">
                <a:latin typeface="Gill Sans MT" panose="020B0502020104020203" pitchFamily="34" charset="0"/>
                <a:ea typeface="+mj-ea"/>
              </a:rPr>
              <a:t> </a:t>
            </a:r>
            <a:r>
              <a:rPr lang="en-US" altLang="zh-CN" sz="1600" b="1" dirty="0">
                <a:latin typeface="Gill Sans MT" panose="020B0502020104020203" pitchFamily="34" charset="0"/>
                <a:ea typeface="+mj-ea"/>
              </a:rPr>
              <a:t>With</a:t>
            </a:r>
            <a:r>
              <a:rPr lang="zh-CN" altLang="en-US" sz="1600" b="1" dirty="0">
                <a:latin typeface="Gill Sans MT" panose="020B0502020104020203" pitchFamily="34" charset="0"/>
                <a:ea typeface="+mj-ea"/>
              </a:rPr>
              <a:t> </a:t>
            </a:r>
            <a:r>
              <a:rPr lang="en-US" altLang="zh-CN" sz="1600" b="1" dirty="0">
                <a:latin typeface="Gill Sans MT" panose="020B0502020104020203" pitchFamily="34" charset="0"/>
                <a:ea typeface="+mj-ea"/>
              </a:rPr>
              <a:t>Others</a:t>
            </a:r>
            <a:endParaRPr lang="en" altLang="zh-CN" sz="1600" b="1" dirty="0">
              <a:latin typeface="Gill Sans MT" panose="020B0502020104020203" pitchFamily="34" charset="0"/>
              <a:ea typeface="+mj-ea"/>
            </a:endParaRPr>
          </a:p>
        </p:txBody>
      </p:sp>
    </p:spTree>
    <p:extLst>
      <p:ext uri="{BB962C8B-B14F-4D97-AF65-F5344CB8AC3E}">
        <p14:creationId xmlns:p14="http://schemas.microsoft.com/office/powerpoint/2010/main" val="199310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3808BC35-51F6-8158-4319-69E4DE4FCD08}"/>
              </a:ext>
            </a:extLst>
          </p:cNvPr>
          <p:cNvSpPr>
            <a:spLocks noGrp="1"/>
          </p:cNvSpPr>
          <p:nvPr>
            <p:ph type="title"/>
          </p:nvPr>
        </p:nvSpPr>
        <p:spPr/>
        <p:txBody>
          <a:bodyPr/>
          <a:lstStyle/>
          <a:p>
            <a:r>
              <a:rPr lang="zh-CN" altLang="en-US" dirty="0"/>
              <a:t>开源大模型 </a:t>
            </a:r>
            <a:r>
              <a:rPr lang="en-US" altLang="zh-CN" b="1" dirty="0"/>
              <a:t>QWen2</a:t>
            </a:r>
            <a:r>
              <a:rPr lang="en-US" altLang="zh-CN" dirty="0"/>
              <a:t>.X</a:t>
            </a:r>
            <a:endParaRPr lang="zh-CN" altLang="en-US" dirty="0"/>
          </a:p>
        </p:txBody>
      </p:sp>
      <p:pic>
        <p:nvPicPr>
          <p:cNvPr id="4100" name="Picture 4" descr="图片">
            <a:extLst>
              <a:ext uri="{FF2B5EF4-FFF2-40B4-BE49-F238E27FC236}">
                <a16:creationId xmlns:a16="http://schemas.microsoft.com/office/drawing/2014/main" id="{505C8DF7-E604-6956-9080-5D1911411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166"/>
          <a:stretch/>
        </p:blipFill>
        <p:spPr bwMode="auto">
          <a:xfrm>
            <a:off x="8495142" y="3471718"/>
            <a:ext cx="2439107" cy="29260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你好，Qwen2！ - 大模型知识库|大模型训练|开箱即用的企业大模型应用平台|智能体开发|53AI">
            <a:extLst>
              <a:ext uri="{FF2B5EF4-FFF2-40B4-BE49-F238E27FC236}">
                <a16:creationId xmlns:a16="http://schemas.microsoft.com/office/drawing/2014/main" id="{4C306AC5-4A0D-86F8-03CD-1730AC35DD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11" r="12526"/>
          <a:stretch/>
        </p:blipFill>
        <p:spPr bwMode="auto">
          <a:xfrm>
            <a:off x="768244" y="1154322"/>
            <a:ext cx="6858617" cy="52990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图片">
            <a:extLst>
              <a:ext uri="{FF2B5EF4-FFF2-40B4-BE49-F238E27FC236}">
                <a16:creationId xmlns:a16="http://schemas.microsoft.com/office/drawing/2014/main" id="{435F94E7-C160-8C12-B556-C74E25FA5D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919"/>
          <a:stretch/>
        </p:blipFill>
        <p:spPr bwMode="auto">
          <a:xfrm>
            <a:off x="8495142" y="1137870"/>
            <a:ext cx="2439107" cy="245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289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BC6A95E-46EB-5961-F1C2-C4A2E960D553}"/>
              </a:ext>
            </a:extLst>
          </p:cNvPr>
          <p:cNvSpPr>
            <a:spLocks noGrp="1"/>
          </p:cNvSpPr>
          <p:nvPr>
            <p:ph type="title"/>
          </p:nvPr>
        </p:nvSpPr>
        <p:spPr/>
        <p:txBody>
          <a:bodyPr/>
          <a:lstStyle/>
          <a:p>
            <a:r>
              <a:rPr lang="zh-CN" altLang="en-US" dirty="0"/>
              <a:t>开源大模型 </a:t>
            </a:r>
            <a:r>
              <a:rPr lang="en-US" altLang="zh-CN" dirty="0"/>
              <a:t>LLAMA3.1</a:t>
            </a:r>
            <a:endParaRPr lang="zh-CN" altLang="en-US" dirty="0"/>
          </a:p>
        </p:txBody>
      </p:sp>
      <p:sp>
        <p:nvSpPr>
          <p:cNvPr id="5" name="内容占位符 4">
            <a:extLst>
              <a:ext uri="{FF2B5EF4-FFF2-40B4-BE49-F238E27FC236}">
                <a16:creationId xmlns:a16="http://schemas.microsoft.com/office/drawing/2014/main" id="{DFCD4D54-9FDF-181D-F1E2-AC49AFFDD5E7}"/>
              </a:ext>
            </a:extLst>
          </p:cNvPr>
          <p:cNvSpPr>
            <a:spLocks noGrp="1"/>
          </p:cNvSpPr>
          <p:nvPr>
            <p:ph sz="half" idx="1"/>
          </p:nvPr>
        </p:nvSpPr>
        <p:spPr/>
        <p:txBody>
          <a:bodyPr/>
          <a:lstStyle/>
          <a:p>
            <a:r>
              <a:rPr lang="en" altLang="zh-CN" dirty="0">
                <a:effectLst/>
              </a:rPr>
              <a:t>Llama 3.1</a:t>
            </a:r>
            <a:r>
              <a:rPr lang="zh-CN" altLang="en-US" dirty="0">
                <a:effectLst/>
              </a:rPr>
              <a:t>发布前，闭源模型略胜一筹</a:t>
            </a:r>
            <a:r>
              <a:rPr lang="zh-CN" altLang="en-US" dirty="0"/>
              <a:t>，</a:t>
            </a:r>
            <a:r>
              <a:rPr lang="en-US" altLang="zh-CN" dirty="0"/>
              <a:t>Llama3.1 </a:t>
            </a:r>
            <a:r>
              <a:rPr lang="zh-CN" altLang="en-US" dirty="0"/>
              <a:t>后</a:t>
            </a:r>
            <a:r>
              <a:rPr lang="zh-CN" altLang="en-US" dirty="0">
                <a:effectLst/>
              </a:rPr>
              <a:t>开源模型终于可与闭源模型巅峰一战。</a:t>
            </a:r>
            <a:endParaRPr lang="en-US" altLang="zh-CN" dirty="0">
              <a:effectLst/>
            </a:endParaRPr>
          </a:p>
          <a:p>
            <a:r>
              <a:rPr lang="en" altLang="zh-CN" dirty="0">
                <a:effectLst/>
              </a:rPr>
              <a:t>Human Evaluation</a:t>
            </a:r>
            <a:r>
              <a:rPr lang="zh-CN" altLang="en-US" dirty="0">
                <a:effectLst/>
              </a:rPr>
              <a:t>（评估理解和生成代码、解决抽象逻辑问题能力） 测评</a:t>
            </a:r>
            <a:r>
              <a:rPr lang="en" altLang="zh-CN" dirty="0">
                <a:effectLst/>
              </a:rPr>
              <a:t>Llama 3.1</a:t>
            </a:r>
            <a:r>
              <a:rPr lang="zh-CN" altLang="en-US" dirty="0">
                <a:effectLst/>
              </a:rPr>
              <a:t>略胜一筹。</a:t>
            </a:r>
            <a:endParaRPr lang="zh-CN" altLang="en-US" dirty="0"/>
          </a:p>
        </p:txBody>
      </p:sp>
      <p:pic>
        <p:nvPicPr>
          <p:cNvPr id="5124" name="Picture 4" descr="图片">
            <a:extLst>
              <a:ext uri="{FF2B5EF4-FFF2-40B4-BE49-F238E27FC236}">
                <a16:creationId xmlns:a16="http://schemas.microsoft.com/office/drawing/2014/main" id="{A11EFAEE-BAB4-D526-1E47-0DBA2D8568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1" t="7747" r="10726" b="9177"/>
          <a:stretch/>
        </p:blipFill>
        <p:spPr bwMode="auto">
          <a:xfrm>
            <a:off x="1943100" y="2647825"/>
            <a:ext cx="7387936" cy="370725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1BEA7BF-AEA7-3FD4-E663-D8C3645B4C83}"/>
              </a:ext>
            </a:extLst>
          </p:cNvPr>
          <p:cNvSpPr txBox="1"/>
          <p:nvPr/>
        </p:nvSpPr>
        <p:spPr>
          <a:xfrm>
            <a:off x="477519" y="6416040"/>
            <a:ext cx="10963473" cy="307777"/>
          </a:xfrm>
          <a:prstGeom prst="rect">
            <a:avLst/>
          </a:prstGeom>
          <a:noFill/>
        </p:spPr>
        <p:txBody>
          <a:bodyPr wrap="square">
            <a:spAutoFit/>
          </a:bodyPr>
          <a:lstStyle/>
          <a:p>
            <a:pPr algn="ctr"/>
            <a:r>
              <a:rPr lang="en-US" altLang="zh-CN" sz="1400" dirty="0">
                <a:latin typeface="Gill Sans MT" panose="020B0502020104020203" pitchFamily="34" charset="0"/>
                <a:ea typeface="Microsoft YaHei" panose="020B0503020204020204" pitchFamily="34" charset="-122"/>
              </a:rPr>
              <a:t>LLAMA3.1</a:t>
            </a:r>
            <a:r>
              <a:rPr lang="zh-CN" altLang="en-US" sz="1400" dirty="0">
                <a:latin typeface="Gill Sans MT" panose="020B0502020104020203" pitchFamily="34" charset="0"/>
                <a:ea typeface="Microsoft YaHei" panose="020B0503020204020204" pitchFamily="34" charset="-122"/>
              </a:rPr>
              <a:t> 文章：</a:t>
            </a:r>
            <a:r>
              <a:rPr lang="en" altLang="zh-CN" sz="1400" dirty="0">
                <a:latin typeface="Gill Sans MT" panose="020B0502020104020203" pitchFamily="34" charset="0"/>
                <a:ea typeface="Microsoft YaHei" panose="020B0503020204020204" pitchFamily="34" charset="-122"/>
                <a:hlinkClick r:id="rId3"/>
              </a:rPr>
              <a:t>https://ai.meta.com/research/publications/the-llama-3-herd-of-models/</a:t>
            </a:r>
            <a:endParaRPr lang="en" altLang="zh-CN" sz="1400"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099442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99F91E3-D40E-199C-082C-2C8CB1BC1AA1}"/>
              </a:ext>
            </a:extLst>
          </p:cNvPr>
          <p:cNvSpPr>
            <a:spLocks noGrp="1"/>
          </p:cNvSpPr>
          <p:nvPr>
            <p:ph type="title"/>
          </p:nvPr>
        </p:nvSpPr>
        <p:spPr/>
        <p:txBody>
          <a:bodyPr/>
          <a:lstStyle/>
          <a:p>
            <a:r>
              <a:rPr lang="en-US" altLang="zh-CN" dirty="0"/>
              <a:t>LLAMA3.1</a:t>
            </a:r>
            <a:r>
              <a:rPr lang="zh-CN" altLang="en-US" dirty="0"/>
              <a:t> 性能媲美</a:t>
            </a:r>
            <a:r>
              <a:rPr lang="en" altLang="zh-CN" dirty="0"/>
              <a:t>GPT-4</a:t>
            </a:r>
            <a:r>
              <a:rPr lang="zh-CN" altLang="en-US" dirty="0"/>
              <a:t>和</a:t>
            </a:r>
            <a:r>
              <a:rPr lang="en" altLang="zh-CN" dirty="0"/>
              <a:t>Claude 3.5</a:t>
            </a:r>
            <a:endParaRPr lang="zh-CN" altLang="en-US" dirty="0"/>
          </a:p>
        </p:txBody>
      </p:sp>
      <p:sp>
        <p:nvSpPr>
          <p:cNvPr id="4" name="内容占位符 3">
            <a:extLst>
              <a:ext uri="{FF2B5EF4-FFF2-40B4-BE49-F238E27FC236}">
                <a16:creationId xmlns:a16="http://schemas.microsoft.com/office/drawing/2014/main" id="{2F36ADF5-D726-0D6B-D17F-3A10971C27D2}"/>
              </a:ext>
            </a:extLst>
          </p:cNvPr>
          <p:cNvSpPr>
            <a:spLocks noGrp="1"/>
          </p:cNvSpPr>
          <p:nvPr>
            <p:ph sz="half" idx="1"/>
          </p:nvPr>
        </p:nvSpPr>
        <p:spPr>
          <a:xfrm>
            <a:off x="623635" y="1280160"/>
            <a:ext cx="10963473" cy="5074920"/>
          </a:xfrm>
        </p:spPr>
        <p:txBody>
          <a:bodyPr/>
          <a:lstStyle/>
          <a:p>
            <a:r>
              <a:rPr lang="en-US" altLang="zh-CN" dirty="0"/>
              <a:t>2024.7.23</a:t>
            </a:r>
            <a:r>
              <a:rPr lang="zh-CN" altLang="en-US" dirty="0"/>
              <a:t>，</a:t>
            </a:r>
            <a:r>
              <a:rPr lang="en" altLang="zh-CN" dirty="0"/>
              <a:t>Meta</a:t>
            </a:r>
            <a:r>
              <a:rPr lang="zh-CN" altLang="en-US" dirty="0"/>
              <a:t>发布</a:t>
            </a:r>
            <a:r>
              <a:rPr lang="en" altLang="zh-CN" dirty="0"/>
              <a:t>LLAMA 3.1</a:t>
            </a:r>
            <a:r>
              <a:rPr lang="zh-CN" altLang="en-US" dirty="0"/>
              <a:t> 开源大模型。根据</a:t>
            </a:r>
            <a:r>
              <a:rPr lang="en" altLang="zh-CN" dirty="0"/>
              <a:t>Meta</a:t>
            </a:r>
            <a:r>
              <a:rPr lang="zh-CN" altLang="en-US" dirty="0"/>
              <a:t>提供基准测试，</a:t>
            </a:r>
            <a:r>
              <a:rPr lang="en-US" altLang="zh-CN" dirty="0"/>
              <a:t>405</a:t>
            </a:r>
            <a:r>
              <a:rPr lang="en" altLang="zh-CN" dirty="0"/>
              <a:t>B</a:t>
            </a:r>
            <a:r>
              <a:rPr lang="zh-CN" altLang="en" dirty="0"/>
              <a:t>（</a:t>
            </a:r>
            <a:r>
              <a:rPr lang="en" altLang="zh-CN" dirty="0"/>
              <a:t>4050</a:t>
            </a:r>
            <a:r>
              <a:rPr lang="zh-CN" altLang="en-US" dirty="0"/>
              <a:t>亿参数），从性能上已经可媲美</a:t>
            </a:r>
            <a:r>
              <a:rPr lang="en" altLang="zh-CN" dirty="0"/>
              <a:t>GPT-4</a:t>
            </a:r>
            <a:r>
              <a:rPr lang="zh-CN" altLang="en-US" dirty="0"/>
              <a:t>和</a:t>
            </a:r>
            <a:r>
              <a:rPr lang="en" altLang="zh-CN" dirty="0"/>
              <a:t>Claude 3.5</a:t>
            </a:r>
            <a:r>
              <a:rPr lang="zh-CN" altLang="en" dirty="0"/>
              <a:t>，</a:t>
            </a:r>
            <a:r>
              <a:rPr lang="zh-CN" altLang="en-US" dirty="0"/>
              <a:t>标志着开源大模型发展再进一程。 </a:t>
            </a:r>
          </a:p>
        </p:txBody>
      </p:sp>
      <p:pic>
        <p:nvPicPr>
          <p:cNvPr id="5" name="Picture 2" descr="图片">
            <a:extLst>
              <a:ext uri="{FF2B5EF4-FFF2-40B4-BE49-F238E27FC236}">
                <a16:creationId xmlns:a16="http://schemas.microsoft.com/office/drawing/2014/main" id="{12A7D326-0A8C-C472-755C-0EAF13BF1F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62" b="4351"/>
          <a:stretch/>
        </p:blipFill>
        <p:spPr bwMode="auto">
          <a:xfrm>
            <a:off x="2685700" y="2515376"/>
            <a:ext cx="6825362" cy="383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213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06A4C0C-713C-AF46-83E3-0A92DD28A1ED}"/>
              </a:ext>
            </a:extLst>
          </p:cNvPr>
          <p:cNvSpPr>
            <a:spLocks noGrp="1"/>
          </p:cNvSpPr>
          <p:nvPr>
            <p:ph type="title"/>
          </p:nvPr>
        </p:nvSpPr>
        <p:spPr/>
        <p:txBody>
          <a:bodyPr/>
          <a:lstStyle/>
          <a:p>
            <a:r>
              <a:rPr lang="zh-CN" altLang="en-US" dirty="0"/>
              <a:t>开源大模型 </a:t>
            </a:r>
            <a:r>
              <a:rPr lang="en-US" altLang="zh-CN" dirty="0"/>
              <a:t>LLAMA3.1</a:t>
            </a:r>
            <a:endParaRPr lang="zh-CN" altLang="en-US" dirty="0"/>
          </a:p>
        </p:txBody>
      </p:sp>
      <p:sp>
        <p:nvSpPr>
          <p:cNvPr id="5" name="内容占位符 4">
            <a:extLst>
              <a:ext uri="{FF2B5EF4-FFF2-40B4-BE49-F238E27FC236}">
                <a16:creationId xmlns:a16="http://schemas.microsoft.com/office/drawing/2014/main" id="{8E4C60CE-B4E2-4491-519E-868379204071}"/>
              </a:ext>
            </a:extLst>
          </p:cNvPr>
          <p:cNvSpPr>
            <a:spLocks noGrp="1"/>
          </p:cNvSpPr>
          <p:nvPr>
            <p:ph sz="half" idx="1"/>
          </p:nvPr>
        </p:nvSpPr>
        <p:spPr>
          <a:xfrm>
            <a:off x="6583680" y="1304676"/>
            <a:ext cx="4957050" cy="4994910"/>
          </a:xfrm>
        </p:spPr>
        <p:txBody>
          <a:bodyPr anchor="ctr"/>
          <a:lstStyle/>
          <a:p>
            <a:pPr marL="457200" indent="-457200" fontAlgn="base">
              <a:buFont typeface="+mj-lt"/>
              <a:buAutoNum type="arabicPeriod"/>
            </a:pPr>
            <a:r>
              <a:rPr lang="zh-CN" altLang="en-US" b="1" dirty="0"/>
              <a:t>通用：</a:t>
            </a:r>
            <a:endParaRPr lang="en-US" altLang="zh-CN" b="1" dirty="0"/>
          </a:p>
          <a:p>
            <a:pPr marL="694190" lvl="1" indent="-457200"/>
            <a:r>
              <a:rPr lang="zh-CN" altLang="en-US" dirty="0"/>
              <a:t>在 </a:t>
            </a:r>
            <a:r>
              <a:rPr lang="en" altLang="zh-CN" dirty="0"/>
              <a:t>MMLU</a:t>
            </a:r>
            <a:r>
              <a:rPr lang="zh-CN" altLang="en" dirty="0"/>
              <a:t>、</a:t>
            </a:r>
            <a:r>
              <a:rPr lang="en" altLang="zh-CN" dirty="0"/>
              <a:t>GSM8K </a:t>
            </a:r>
            <a:r>
              <a:rPr lang="zh-CN" altLang="en-US" dirty="0"/>
              <a:t>等基准上表现突出。</a:t>
            </a:r>
          </a:p>
          <a:p>
            <a:pPr marL="457200" indent="-457200" fontAlgn="base">
              <a:buFont typeface="+mj-lt"/>
              <a:buAutoNum type="arabicPeriod"/>
            </a:pPr>
            <a:r>
              <a:rPr lang="zh-CN" altLang="en-US" b="1" dirty="0"/>
              <a:t>编程能力：</a:t>
            </a:r>
            <a:endParaRPr lang="en-US" altLang="zh-CN" b="1" dirty="0"/>
          </a:p>
          <a:p>
            <a:pPr marL="694190" lvl="1" indent="-457200"/>
            <a:r>
              <a:rPr lang="zh-CN" altLang="en-US" dirty="0"/>
              <a:t>在 </a:t>
            </a:r>
            <a:r>
              <a:rPr lang="en" altLang="zh-CN" dirty="0" err="1"/>
              <a:t>HumanEval</a:t>
            </a:r>
            <a:r>
              <a:rPr lang="en" altLang="zh-CN" dirty="0"/>
              <a:t> </a:t>
            </a:r>
            <a:r>
              <a:rPr lang="zh-CN" altLang="en-US" dirty="0"/>
              <a:t>和 </a:t>
            </a:r>
            <a:r>
              <a:rPr lang="en" altLang="zh-CN" dirty="0"/>
              <a:t>MBPP </a:t>
            </a:r>
            <a:r>
              <a:rPr lang="zh-CN" altLang="en-US" dirty="0"/>
              <a:t>等编程基准上取得高分。</a:t>
            </a:r>
          </a:p>
          <a:p>
            <a:pPr marL="457200" indent="-457200" fontAlgn="base">
              <a:buFont typeface="+mj-lt"/>
              <a:buAutoNum type="arabicPeriod"/>
            </a:pPr>
            <a:r>
              <a:rPr lang="zh-CN" altLang="en-US" b="1" dirty="0"/>
              <a:t>多语言能力：</a:t>
            </a:r>
            <a:endParaRPr lang="en-US" altLang="zh-CN" b="1" dirty="0"/>
          </a:p>
          <a:p>
            <a:pPr marL="694190" lvl="1" indent="-457200"/>
            <a:r>
              <a:rPr lang="zh-CN" altLang="en-US" dirty="0"/>
              <a:t>支持多种语言，尤其在德语、法语等语言上表现良好。</a:t>
            </a:r>
            <a:br>
              <a:rPr lang="zh-CN" altLang="en-US" dirty="0"/>
            </a:br>
            <a:endParaRPr lang="zh-CN" altLang="en-US" dirty="0"/>
          </a:p>
        </p:txBody>
      </p:sp>
      <p:pic>
        <p:nvPicPr>
          <p:cNvPr id="5122" name="Picture 2">
            <a:extLst>
              <a:ext uri="{FF2B5EF4-FFF2-40B4-BE49-F238E27FC236}">
                <a16:creationId xmlns:a16="http://schemas.microsoft.com/office/drawing/2014/main" id="{835BBA72-E3BC-3C64-604D-E0F433784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330" y="1253421"/>
            <a:ext cx="4957051" cy="479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990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3444C73-98DD-D701-B90B-EC50979EDC3C}"/>
              </a:ext>
            </a:extLst>
          </p:cNvPr>
          <p:cNvSpPr>
            <a:spLocks noGrp="1"/>
          </p:cNvSpPr>
          <p:nvPr>
            <p:ph sz="half" idx="1"/>
          </p:nvPr>
        </p:nvSpPr>
        <p:spPr/>
        <p:txBody>
          <a:bodyPr>
            <a:normAutofit/>
          </a:bodyPr>
          <a:lstStyle/>
          <a:p>
            <a:r>
              <a:rPr lang="en-US" altLang="zh-CN" sz="8800" dirty="0"/>
              <a:t>03.</a:t>
            </a:r>
            <a:r>
              <a:rPr lang="zh-CN" altLang="en-US" sz="8800" dirty="0"/>
              <a:t> </a:t>
            </a:r>
            <a:endParaRPr lang="en-US" altLang="zh-CN" sz="8800" dirty="0"/>
          </a:p>
          <a:p>
            <a:r>
              <a:rPr lang="zh-CN" altLang="en-US" sz="8800" dirty="0"/>
              <a:t>大模型降价潮</a:t>
            </a:r>
          </a:p>
        </p:txBody>
      </p:sp>
    </p:spTree>
    <p:extLst>
      <p:ext uri="{BB962C8B-B14F-4D97-AF65-F5344CB8AC3E}">
        <p14:creationId xmlns:p14="http://schemas.microsoft.com/office/powerpoint/2010/main" val="4109767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2F900A-06E5-80DC-3234-FF000470E74E}"/>
              </a:ext>
            </a:extLst>
          </p:cNvPr>
          <p:cNvSpPr>
            <a:spLocks noGrp="1"/>
          </p:cNvSpPr>
          <p:nvPr>
            <p:ph type="title"/>
          </p:nvPr>
        </p:nvSpPr>
        <p:spPr/>
        <p:txBody>
          <a:bodyPr/>
          <a:lstStyle/>
          <a:p>
            <a:r>
              <a:rPr lang="zh-CN" altLang="en-US" dirty="0"/>
              <a:t>大模型</a:t>
            </a:r>
            <a:r>
              <a:rPr lang="en-US" altLang="zh-CN" dirty="0"/>
              <a:t> API</a:t>
            </a:r>
            <a:r>
              <a:rPr lang="zh-CN" altLang="en-US" dirty="0"/>
              <a:t> 降价时间线</a:t>
            </a:r>
          </a:p>
        </p:txBody>
      </p:sp>
      <p:pic>
        <p:nvPicPr>
          <p:cNvPr id="5" name="Picture 2">
            <a:extLst>
              <a:ext uri="{FF2B5EF4-FFF2-40B4-BE49-F238E27FC236}">
                <a16:creationId xmlns:a16="http://schemas.microsoft.com/office/drawing/2014/main" id="{A457808B-FDDA-68ED-7F1B-3978E9F2E01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23635" y="1360169"/>
            <a:ext cx="4960820" cy="48870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8C827E5D-A153-FCF0-C058-0BAD5D72398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474691" y="1455725"/>
            <a:ext cx="5034443" cy="4791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线箭头连接符 8">
            <a:extLst>
              <a:ext uri="{FF2B5EF4-FFF2-40B4-BE49-F238E27FC236}">
                <a16:creationId xmlns:a16="http://schemas.microsoft.com/office/drawing/2014/main" id="{4906216E-629C-28FD-BB18-77EF4C655787}"/>
              </a:ext>
            </a:extLst>
          </p:cNvPr>
          <p:cNvCxnSpPr>
            <a:cxnSpLocks/>
          </p:cNvCxnSpPr>
          <p:nvPr/>
        </p:nvCxnSpPr>
        <p:spPr>
          <a:xfrm>
            <a:off x="7752894" y="5720486"/>
            <a:ext cx="0" cy="693725"/>
          </a:xfrm>
          <a:prstGeom prst="straightConnector1">
            <a:avLst/>
          </a:prstGeom>
          <a:ln w="57150">
            <a:solidFill>
              <a:srgbClr val="1D1D1A"/>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a:extLst>
              <a:ext uri="{FF2B5EF4-FFF2-40B4-BE49-F238E27FC236}">
                <a16:creationId xmlns:a16="http://schemas.microsoft.com/office/drawing/2014/main" id="{25169DBC-B2D8-79CD-9D96-95C4E96497F0}"/>
              </a:ext>
            </a:extLst>
          </p:cNvPr>
          <p:cNvCxnSpPr>
            <a:cxnSpLocks/>
          </p:cNvCxnSpPr>
          <p:nvPr/>
        </p:nvCxnSpPr>
        <p:spPr>
          <a:xfrm flipV="1">
            <a:off x="1828800" y="1455725"/>
            <a:ext cx="5924094" cy="4843861"/>
          </a:xfrm>
          <a:prstGeom prst="bentConnector3">
            <a:avLst>
              <a:gd name="adj1" fmla="val 69140"/>
            </a:avLst>
          </a:prstGeom>
          <a:ln w="50800">
            <a:solidFill>
              <a:srgbClr val="1D1D1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770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B63D022-9554-A7B0-B378-B789EC611373}"/>
              </a:ext>
            </a:extLst>
          </p:cNvPr>
          <p:cNvSpPr>
            <a:spLocks noGrp="1"/>
          </p:cNvSpPr>
          <p:nvPr>
            <p:ph type="title"/>
          </p:nvPr>
        </p:nvSpPr>
        <p:spPr/>
        <p:txBody>
          <a:bodyPr/>
          <a:lstStyle/>
          <a:p>
            <a:r>
              <a:rPr lang="en-US" altLang="zh-CN" dirty="0"/>
              <a:t>5 </a:t>
            </a:r>
            <a:r>
              <a:rPr lang="zh-CN" altLang="en-US" dirty="0"/>
              <a:t>月份大模型价格战 </a:t>
            </a:r>
            <a:r>
              <a:rPr lang="en-US" altLang="zh-CN" dirty="0"/>
              <a:t>TimeLine</a:t>
            </a:r>
            <a:endParaRPr lang="zh-CN" altLang="en-US" dirty="0"/>
          </a:p>
        </p:txBody>
      </p:sp>
      <p:sp>
        <p:nvSpPr>
          <p:cNvPr id="5" name="内容占位符 4">
            <a:extLst>
              <a:ext uri="{FF2B5EF4-FFF2-40B4-BE49-F238E27FC236}">
                <a16:creationId xmlns:a16="http://schemas.microsoft.com/office/drawing/2014/main" id="{882FD5B3-51A9-705E-A623-ACF0FA12A62B}"/>
              </a:ext>
            </a:extLst>
          </p:cNvPr>
          <p:cNvSpPr>
            <a:spLocks noGrp="1"/>
          </p:cNvSpPr>
          <p:nvPr>
            <p:ph sz="half" idx="1"/>
          </p:nvPr>
        </p:nvSpPr>
        <p:spPr>
          <a:xfrm>
            <a:off x="826565" y="3726268"/>
            <a:ext cx="2016024" cy="1438109"/>
          </a:xfrm>
        </p:spPr>
        <p:txBody>
          <a:bodyPr/>
          <a:lstStyle/>
          <a:p>
            <a:pPr>
              <a:spcAft>
                <a:spcPts val="0"/>
              </a:spcAft>
            </a:pPr>
            <a:r>
              <a:rPr lang="en-US" altLang="zh-CN" sz="1200" dirty="0" err="1"/>
              <a:t>DeepSpeek</a:t>
            </a:r>
            <a:r>
              <a:rPr lang="zh-CN" altLang="en-US" sz="1200" dirty="0"/>
              <a:t> </a:t>
            </a:r>
            <a:r>
              <a:rPr lang="en-US" altLang="zh-CN" sz="1200" dirty="0"/>
              <a:t>V2</a:t>
            </a:r>
            <a:r>
              <a:rPr lang="zh-CN" altLang="en-US" sz="1200" dirty="0"/>
              <a:t> </a:t>
            </a:r>
            <a:r>
              <a:rPr lang="en-US" altLang="zh-CN" sz="1200" dirty="0"/>
              <a:t>236B</a:t>
            </a:r>
            <a:r>
              <a:rPr lang="zh-CN" altLang="en-US" sz="1200" dirty="0"/>
              <a:t>开源</a:t>
            </a:r>
            <a:endParaRPr lang="en-US" altLang="zh-CN" sz="1200" dirty="0"/>
          </a:p>
          <a:p>
            <a:pPr>
              <a:spcAft>
                <a:spcPts val="0"/>
              </a:spcAft>
            </a:pPr>
            <a:r>
              <a:rPr lang="zh-CN" altLang="en-US" sz="1200" dirty="0"/>
              <a:t>输入￥</a:t>
            </a:r>
            <a:r>
              <a:rPr lang="en-US" altLang="zh-CN" sz="1200" dirty="0"/>
              <a:t>0.001/k</a:t>
            </a:r>
            <a:r>
              <a:rPr lang="zh-CN" altLang="en-US" sz="1200" dirty="0"/>
              <a:t> </a:t>
            </a:r>
            <a:r>
              <a:rPr lang="en-US" altLang="zh-CN" sz="1200" dirty="0"/>
              <a:t>token</a:t>
            </a:r>
          </a:p>
          <a:p>
            <a:pPr>
              <a:spcAft>
                <a:spcPts val="0"/>
              </a:spcAft>
            </a:pPr>
            <a:r>
              <a:rPr lang="zh-CN" altLang="en-US" sz="1200" dirty="0"/>
              <a:t>输出￥</a:t>
            </a:r>
            <a:r>
              <a:rPr lang="en-US" altLang="zh-CN" sz="1200" dirty="0"/>
              <a:t>0.002/k</a:t>
            </a:r>
            <a:r>
              <a:rPr lang="zh-CN" altLang="en-US" sz="1200" dirty="0"/>
              <a:t> </a:t>
            </a:r>
            <a:r>
              <a:rPr lang="en-US" altLang="zh-CN" sz="1200" dirty="0"/>
              <a:t>token</a:t>
            </a:r>
          </a:p>
        </p:txBody>
      </p:sp>
      <p:sp>
        <p:nvSpPr>
          <p:cNvPr id="8" name="右箭头 7">
            <a:extLst>
              <a:ext uri="{FF2B5EF4-FFF2-40B4-BE49-F238E27FC236}">
                <a16:creationId xmlns:a16="http://schemas.microsoft.com/office/drawing/2014/main" id="{580435BB-7CDA-8A8C-DA9A-4DF2E3D4B92E}"/>
              </a:ext>
            </a:extLst>
          </p:cNvPr>
          <p:cNvSpPr/>
          <p:nvPr/>
        </p:nvSpPr>
        <p:spPr>
          <a:xfrm>
            <a:off x="683357" y="1916236"/>
            <a:ext cx="10830047" cy="169275"/>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0B7C2D33-FBED-956D-94E5-BB3589C0DBD5}"/>
              </a:ext>
            </a:extLst>
          </p:cNvPr>
          <p:cNvSpPr/>
          <p:nvPr/>
        </p:nvSpPr>
        <p:spPr>
          <a:xfrm>
            <a:off x="1713997" y="1876417"/>
            <a:ext cx="241161" cy="24891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4B2491BD-A885-750A-4E02-4C78F16D9D52}"/>
              </a:ext>
            </a:extLst>
          </p:cNvPr>
          <p:cNvSpPr/>
          <p:nvPr/>
        </p:nvSpPr>
        <p:spPr>
          <a:xfrm>
            <a:off x="3887492" y="1876417"/>
            <a:ext cx="241161" cy="24891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3B510B54-3C2E-7D8A-6604-80DD6EA6CCC7}"/>
              </a:ext>
            </a:extLst>
          </p:cNvPr>
          <p:cNvSpPr/>
          <p:nvPr/>
        </p:nvSpPr>
        <p:spPr>
          <a:xfrm>
            <a:off x="6033590" y="1876417"/>
            <a:ext cx="241161" cy="24891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505A2245-9B61-0B2C-0403-4208868492B6}"/>
              </a:ext>
            </a:extLst>
          </p:cNvPr>
          <p:cNvSpPr/>
          <p:nvPr/>
        </p:nvSpPr>
        <p:spPr>
          <a:xfrm>
            <a:off x="8232288" y="1876417"/>
            <a:ext cx="241161" cy="24891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0FCE550B-D850-4D21-DB8A-6999C568AFF7}"/>
              </a:ext>
            </a:extLst>
          </p:cNvPr>
          <p:cNvSpPr/>
          <p:nvPr/>
        </p:nvSpPr>
        <p:spPr>
          <a:xfrm>
            <a:off x="10303971" y="1876417"/>
            <a:ext cx="241161" cy="24891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18B551A7-468F-28A9-49F5-21A5312D09A0}"/>
              </a:ext>
            </a:extLst>
          </p:cNvPr>
          <p:cNvSpPr txBox="1"/>
          <p:nvPr/>
        </p:nvSpPr>
        <p:spPr>
          <a:xfrm>
            <a:off x="1224140" y="1314870"/>
            <a:ext cx="1220874" cy="369332"/>
          </a:xfrm>
          <a:prstGeom prst="rect">
            <a:avLst/>
          </a:prstGeom>
          <a:noFill/>
        </p:spPr>
        <p:txBody>
          <a:bodyPr wrap="square">
            <a:spAutoFit/>
          </a:bodyPr>
          <a:lstStyle/>
          <a:p>
            <a:pPr algn="ctr"/>
            <a:r>
              <a:rPr lang="en-US" altLang="zh-CN" b="0" i="0" dirty="0">
                <a:solidFill>
                  <a:srgbClr val="191B1F"/>
                </a:solidFill>
                <a:effectLst/>
                <a:latin typeface="Gill Sans MT" panose="020B0502020104020203" pitchFamily="34" charset="0"/>
                <a:ea typeface="+mj-ea"/>
              </a:rPr>
              <a:t>05.06</a:t>
            </a:r>
            <a:endParaRPr lang="zh-CN" altLang="en-US" dirty="0">
              <a:latin typeface="Gill Sans MT" panose="020B0502020104020203" pitchFamily="34" charset="0"/>
              <a:ea typeface="+mj-ea"/>
            </a:endParaRPr>
          </a:p>
        </p:txBody>
      </p:sp>
      <p:sp>
        <p:nvSpPr>
          <p:cNvPr id="17" name="文本框 16">
            <a:extLst>
              <a:ext uri="{FF2B5EF4-FFF2-40B4-BE49-F238E27FC236}">
                <a16:creationId xmlns:a16="http://schemas.microsoft.com/office/drawing/2014/main" id="{42F518F5-9E4E-1E11-F5FC-86365C824B2F}"/>
              </a:ext>
            </a:extLst>
          </p:cNvPr>
          <p:cNvSpPr txBox="1"/>
          <p:nvPr/>
        </p:nvSpPr>
        <p:spPr>
          <a:xfrm>
            <a:off x="3397635" y="1314870"/>
            <a:ext cx="1220874" cy="369332"/>
          </a:xfrm>
          <a:prstGeom prst="rect">
            <a:avLst/>
          </a:prstGeom>
          <a:noFill/>
        </p:spPr>
        <p:txBody>
          <a:bodyPr wrap="square">
            <a:spAutoFit/>
          </a:bodyPr>
          <a:lstStyle/>
          <a:p>
            <a:pPr algn="ctr"/>
            <a:r>
              <a:rPr lang="en-US" altLang="zh-CN" b="0" i="0" dirty="0">
                <a:solidFill>
                  <a:srgbClr val="191B1F"/>
                </a:solidFill>
                <a:effectLst/>
                <a:latin typeface="Gill Sans MT" panose="020B0502020104020203" pitchFamily="34" charset="0"/>
                <a:ea typeface="+mj-ea"/>
              </a:rPr>
              <a:t>05.15</a:t>
            </a:r>
            <a:endParaRPr lang="zh-CN" altLang="en-US" dirty="0">
              <a:latin typeface="Gill Sans MT" panose="020B0502020104020203" pitchFamily="34" charset="0"/>
              <a:ea typeface="+mj-ea"/>
            </a:endParaRPr>
          </a:p>
        </p:txBody>
      </p:sp>
      <p:sp>
        <p:nvSpPr>
          <p:cNvPr id="18" name="文本框 17">
            <a:extLst>
              <a:ext uri="{FF2B5EF4-FFF2-40B4-BE49-F238E27FC236}">
                <a16:creationId xmlns:a16="http://schemas.microsoft.com/office/drawing/2014/main" id="{D1A3F630-4DFA-B1AD-D722-D616F68829CE}"/>
              </a:ext>
            </a:extLst>
          </p:cNvPr>
          <p:cNvSpPr txBox="1"/>
          <p:nvPr/>
        </p:nvSpPr>
        <p:spPr>
          <a:xfrm>
            <a:off x="5543733" y="1314870"/>
            <a:ext cx="1220874" cy="369332"/>
          </a:xfrm>
          <a:prstGeom prst="rect">
            <a:avLst/>
          </a:prstGeom>
          <a:noFill/>
        </p:spPr>
        <p:txBody>
          <a:bodyPr wrap="square">
            <a:spAutoFit/>
          </a:bodyPr>
          <a:lstStyle/>
          <a:p>
            <a:pPr algn="ctr"/>
            <a:r>
              <a:rPr lang="en-US" altLang="zh-CN" b="0" i="0" dirty="0">
                <a:solidFill>
                  <a:srgbClr val="191B1F"/>
                </a:solidFill>
                <a:effectLst/>
                <a:latin typeface="Gill Sans MT" panose="020B0502020104020203" pitchFamily="34" charset="0"/>
                <a:ea typeface="+mj-ea"/>
              </a:rPr>
              <a:t>05.21</a:t>
            </a:r>
            <a:endParaRPr lang="zh-CN" altLang="en-US" dirty="0">
              <a:latin typeface="Gill Sans MT" panose="020B0502020104020203" pitchFamily="34" charset="0"/>
              <a:ea typeface="+mj-ea"/>
            </a:endParaRPr>
          </a:p>
        </p:txBody>
      </p:sp>
      <p:sp>
        <p:nvSpPr>
          <p:cNvPr id="19" name="文本框 18">
            <a:extLst>
              <a:ext uri="{FF2B5EF4-FFF2-40B4-BE49-F238E27FC236}">
                <a16:creationId xmlns:a16="http://schemas.microsoft.com/office/drawing/2014/main" id="{4EFA217B-2376-9BFE-E1BC-7B428F2DFC87}"/>
              </a:ext>
            </a:extLst>
          </p:cNvPr>
          <p:cNvSpPr txBox="1"/>
          <p:nvPr/>
        </p:nvSpPr>
        <p:spPr>
          <a:xfrm>
            <a:off x="7742431" y="1314870"/>
            <a:ext cx="1220874" cy="369332"/>
          </a:xfrm>
          <a:prstGeom prst="rect">
            <a:avLst/>
          </a:prstGeom>
          <a:noFill/>
        </p:spPr>
        <p:txBody>
          <a:bodyPr wrap="square">
            <a:spAutoFit/>
          </a:bodyPr>
          <a:lstStyle/>
          <a:p>
            <a:pPr algn="ctr"/>
            <a:r>
              <a:rPr lang="en-US" altLang="zh-CN" b="0" i="0" dirty="0">
                <a:solidFill>
                  <a:srgbClr val="191B1F"/>
                </a:solidFill>
                <a:effectLst/>
                <a:latin typeface="Gill Sans MT" panose="020B0502020104020203" pitchFamily="34" charset="0"/>
                <a:ea typeface="+mj-ea"/>
              </a:rPr>
              <a:t>05.21</a:t>
            </a:r>
            <a:endParaRPr lang="zh-CN" altLang="en-US" dirty="0">
              <a:latin typeface="Gill Sans MT" panose="020B0502020104020203" pitchFamily="34" charset="0"/>
              <a:ea typeface="+mj-ea"/>
            </a:endParaRPr>
          </a:p>
        </p:txBody>
      </p:sp>
      <p:sp>
        <p:nvSpPr>
          <p:cNvPr id="20" name="文本框 19">
            <a:extLst>
              <a:ext uri="{FF2B5EF4-FFF2-40B4-BE49-F238E27FC236}">
                <a16:creationId xmlns:a16="http://schemas.microsoft.com/office/drawing/2014/main" id="{6AE73B2E-27BD-10B5-EDBC-07D7A844FDA7}"/>
              </a:ext>
            </a:extLst>
          </p:cNvPr>
          <p:cNvSpPr txBox="1"/>
          <p:nvPr/>
        </p:nvSpPr>
        <p:spPr>
          <a:xfrm>
            <a:off x="9814114" y="1314870"/>
            <a:ext cx="1220874" cy="369332"/>
          </a:xfrm>
          <a:prstGeom prst="rect">
            <a:avLst/>
          </a:prstGeom>
          <a:noFill/>
        </p:spPr>
        <p:txBody>
          <a:bodyPr wrap="square">
            <a:spAutoFit/>
          </a:bodyPr>
          <a:lstStyle/>
          <a:p>
            <a:pPr algn="ctr"/>
            <a:r>
              <a:rPr lang="en-US" altLang="zh-CN" b="0" i="0" dirty="0">
                <a:solidFill>
                  <a:srgbClr val="191B1F"/>
                </a:solidFill>
                <a:effectLst/>
                <a:latin typeface="Gill Sans MT" panose="020B0502020104020203" pitchFamily="34" charset="0"/>
                <a:ea typeface="+mj-ea"/>
              </a:rPr>
              <a:t>05.22</a:t>
            </a:r>
            <a:endParaRPr lang="zh-CN" altLang="en-US" dirty="0">
              <a:latin typeface="Gill Sans MT" panose="020B0502020104020203" pitchFamily="34" charset="0"/>
              <a:ea typeface="+mj-ea"/>
            </a:endParaRPr>
          </a:p>
        </p:txBody>
      </p:sp>
      <p:sp>
        <p:nvSpPr>
          <p:cNvPr id="21" name="内容占位符 4">
            <a:extLst>
              <a:ext uri="{FF2B5EF4-FFF2-40B4-BE49-F238E27FC236}">
                <a16:creationId xmlns:a16="http://schemas.microsoft.com/office/drawing/2014/main" id="{832F2FF8-138E-15E1-2F08-92AA72901848}"/>
              </a:ext>
            </a:extLst>
          </p:cNvPr>
          <p:cNvSpPr txBox="1">
            <a:spLocks/>
          </p:cNvSpPr>
          <p:nvPr/>
        </p:nvSpPr>
        <p:spPr>
          <a:xfrm>
            <a:off x="978797" y="2292361"/>
            <a:ext cx="1661155" cy="535074"/>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spcAft>
                <a:spcPts val="0"/>
              </a:spcAft>
              <a:buNone/>
            </a:pPr>
            <a:r>
              <a:rPr lang="zh-CN" altLang="en-US" sz="1400" b="1" dirty="0"/>
              <a:t>幻方量化</a:t>
            </a:r>
            <a:endParaRPr lang="en-US" sz="1400" b="1" dirty="0"/>
          </a:p>
        </p:txBody>
      </p:sp>
      <p:sp>
        <p:nvSpPr>
          <p:cNvPr id="22" name="内容占位符 4">
            <a:extLst>
              <a:ext uri="{FF2B5EF4-FFF2-40B4-BE49-F238E27FC236}">
                <a16:creationId xmlns:a16="http://schemas.microsoft.com/office/drawing/2014/main" id="{DC72CAD4-29A9-8AFF-266A-C282A0332CE4}"/>
              </a:ext>
            </a:extLst>
          </p:cNvPr>
          <p:cNvSpPr txBox="1">
            <a:spLocks/>
          </p:cNvSpPr>
          <p:nvPr/>
        </p:nvSpPr>
        <p:spPr>
          <a:xfrm>
            <a:off x="3177495" y="2292361"/>
            <a:ext cx="1661155" cy="535074"/>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spcAft>
                <a:spcPts val="0"/>
              </a:spcAft>
              <a:buNone/>
            </a:pPr>
            <a:r>
              <a:rPr lang="zh-CN" altLang="en-US" sz="1400" b="1" dirty="0"/>
              <a:t>字节</a:t>
            </a:r>
            <a:endParaRPr lang="en-US" sz="1400" b="1" dirty="0"/>
          </a:p>
        </p:txBody>
      </p:sp>
      <p:sp>
        <p:nvSpPr>
          <p:cNvPr id="23" name="内容占位符 4">
            <a:extLst>
              <a:ext uri="{FF2B5EF4-FFF2-40B4-BE49-F238E27FC236}">
                <a16:creationId xmlns:a16="http://schemas.microsoft.com/office/drawing/2014/main" id="{BCB691F4-26F7-7993-1256-25B9978333D4}"/>
              </a:ext>
            </a:extLst>
          </p:cNvPr>
          <p:cNvSpPr txBox="1">
            <a:spLocks/>
          </p:cNvSpPr>
          <p:nvPr/>
        </p:nvSpPr>
        <p:spPr>
          <a:xfrm>
            <a:off x="5323593" y="2292361"/>
            <a:ext cx="1661155" cy="535074"/>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spcAft>
                <a:spcPts val="0"/>
              </a:spcAft>
              <a:buNone/>
            </a:pPr>
            <a:r>
              <a:rPr lang="zh-CN" altLang="en-US" sz="1400" b="1" dirty="0"/>
              <a:t>阿里</a:t>
            </a:r>
            <a:endParaRPr lang="en-US" sz="1400" b="1" dirty="0"/>
          </a:p>
        </p:txBody>
      </p:sp>
      <p:sp>
        <p:nvSpPr>
          <p:cNvPr id="24" name="内容占位符 4">
            <a:extLst>
              <a:ext uri="{FF2B5EF4-FFF2-40B4-BE49-F238E27FC236}">
                <a16:creationId xmlns:a16="http://schemas.microsoft.com/office/drawing/2014/main" id="{229240D3-518E-F3CD-7468-3CEE1076E2F5}"/>
              </a:ext>
            </a:extLst>
          </p:cNvPr>
          <p:cNvSpPr txBox="1">
            <a:spLocks/>
          </p:cNvSpPr>
          <p:nvPr/>
        </p:nvSpPr>
        <p:spPr>
          <a:xfrm>
            <a:off x="7522291" y="2292361"/>
            <a:ext cx="1661155" cy="535074"/>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spcAft>
                <a:spcPts val="0"/>
              </a:spcAft>
              <a:buNone/>
            </a:pPr>
            <a:r>
              <a:rPr lang="zh-CN" altLang="en-US" sz="1400" b="1" dirty="0"/>
              <a:t>百度</a:t>
            </a:r>
            <a:endParaRPr lang="en-US" sz="1400" b="1" dirty="0"/>
          </a:p>
        </p:txBody>
      </p:sp>
      <p:sp>
        <p:nvSpPr>
          <p:cNvPr id="25" name="内容占位符 4">
            <a:extLst>
              <a:ext uri="{FF2B5EF4-FFF2-40B4-BE49-F238E27FC236}">
                <a16:creationId xmlns:a16="http://schemas.microsoft.com/office/drawing/2014/main" id="{B2B9008E-8119-646A-E69D-C73C6321BD9E}"/>
              </a:ext>
            </a:extLst>
          </p:cNvPr>
          <p:cNvSpPr txBox="1">
            <a:spLocks/>
          </p:cNvSpPr>
          <p:nvPr/>
        </p:nvSpPr>
        <p:spPr>
          <a:xfrm>
            <a:off x="9593974" y="2292361"/>
            <a:ext cx="1661155" cy="535074"/>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spcAft>
                <a:spcPts val="0"/>
              </a:spcAft>
              <a:buNone/>
            </a:pPr>
            <a:r>
              <a:rPr lang="zh-CN" altLang="en-US" sz="1400" b="1" dirty="0"/>
              <a:t>腾讯</a:t>
            </a:r>
            <a:endParaRPr lang="en-US" sz="1400" b="1" dirty="0"/>
          </a:p>
        </p:txBody>
      </p:sp>
      <p:sp>
        <p:nvSpPr>
          <p:cNvPr id="27" name="内容占位符 4">
            <a:extLst>
              <a:ext uri="{FF2B5EF4-FFF2-40B4-BE49-F238E27FC236}">
                <a16:creationId xmlns:a16="http://schemas.microsoft.com/office/drawing/2014/main" id="{9A078CBC-2B2B-5875-BBEF-0AF090C4339B}"/>
              </a:ext>
            </a:extLst>
          </p:cNvPr>
          <p:cNvSpPr txBox="1">
            <a:spLocks/>
          </p:cNvSpPr>
          <p:nvPr/>
        </p:nvSpPr>
        <p:spPr>
          <a:xfrm>
            <a:off x="3000060" y="3726268"/>
            <a:ext cx="2016024" cy="1438109"/>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spcAft>
                <a:spcPts val="0"/>
              </a:spcAft>
            </a:pPr>
            <a:r>
              <a:rPr lang="zh-CN" altLang="en-US" sz="1200" dirty="0"/>
              <a:t>豆包 </a:t>
            </a:r>
            <a:r>
              <a:rPr lang="en-US" altLang="zh-CN" sz="1200" dirty="0"/>
              <a:t>128K</a:t>
            </a:r>
          </a:p>
          <a:p>
            <a:pPr>
              <a:spcAft>
                <a:spcPts val="0"/>
              </a:spcAft>
            </a:pPr>
            <a:r>
              <a:rPr lang="en-US" altLang="zh-CN" sz="1200" dirty="0"/>
              <a:t> </a:t>
            </a:r>
            <a:r>
              <a:rPr lang="zh-CN" altLang="en-US" sz="1200" dirty="0"/>
              <a:t>输入 ￥</a:t>
            </a:r>
            <a:r>
              <a:rPr lang="en-US" altLang="zh-CN" sz="1200" dirty="0"/>
              <a:t>0.005/k</a:t>
            </a:r>
            <a:r>
              <a:rPr lang="zh-CN" altLang="en-US" sz="1200" dirty="0"/>
              <a:t> </a:t>
            </a:r>
            <a:r>
              <a:rPr lang="en-US" altLang="zh-CN" sz="1200" dirty="0"/>
              <a:t>token</a:t>
            </a:r>
          </a:p>
          <a:p>
            <a:pPr>
              <a:spcAft>
                <a:spcPts val="0"/>
              </a:spcAft>
            </a:pPr>
            <a:r>
              <a:rPr lang="zh-CN" altLang="en-US" sz="1200" dirty="0"/>
              <a:t>输出 ￥</a:t>
            </a:r>
            <a:r>
              <a:rPr lang="en-US" altLang="zh-CN" sz="1200" dirty="0"/>
              <a:t>0.009/k</a:t>
            </a:r>
            <a:r>
              <a:rPr lang="zh-CN" altLang="en-US" sz="1200" dirty="0"/>
              <a:t> </a:t>
            </a:r>
            <a:r>
              <a:rPr lang="en-US" altLang="zh-CN" sz="1200" dirty="0"/>
              <a:t>token</a:t>
            </a:r>
          </a:p>
        </p:txBody>
      </p:sp>
      <p:sp>
        <p:nvSpPr>
          <p:cNvPr id="28" name="内容占位符 4">
            <a:extLst>
              <a:ext uri="{FF2B5EF4-FFF2-40B4-BE49-F238E27FC236}">
                <a16:creationId xmlns:a16="http://schemas.microsoft.com/office/drawing/2014/main" id="{B740255A-177A-A5EE-5070-BD3DA72CB1D2}"/>
              </a:ext>
            </a:extLst>
          </p:cNvPr>
          <p:cNvSpPr txBox="1">
            <a:spLocks/>
          </p:cNvSpPr>
          <p:nvPr/>
        </p:nvSpPr>
        <p:spPr>
          <a:xfrm>
            <a:off x="5146158" y="3726268"/>
            <a:ext cx="2016024" cy="1438109"/>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spcAft>
                <a:spcPts val="0"/>
              </a:spcAft>
            </a:pPr>
            <a:r>
              <a:rPr lang="en-US" altLang="zh-CN" sz="1200" dirty="0" err="1"/>
              <a:t>Qwen-Trubo</a:t>
            </a:r>
            <a:r>
              <a:rPr lang="zh-CN" altLang="en-US" sz="1200" dirty="0"/>
              <a:t>：输入 ￥</a:t>
            </a:r>
            <a:r>
              <a:rPr lang="en-US" altLang="zh-CN" sz="1200" dirty="0"/>
              <a:t>0.002</a:t>
            </a:r>
            <a:r>
              <a:rPr lang="zh-CN" altLang="en-US" sz="1200" dirty="0"/>
              <a:t>，输出￥</a:t>
            </a:r>
            <a:r>
              <a:rPr lang="en-US" altLang="zh-CN" sz="1200" dirty="0"/>
              <a:t>0.006</a:t>
            </a:r>
          </a:p>
          <a:p>
            <a:pPr>
              <a:spcAft>
                <a:spcPts val="0"/>
              </a:spcAft>
            </a:pPr>
            <a:r>
              <a:rPr lang="en-US" altLang="zh-CN" sz="1200" dirty="0" err="1"/>
              <a:t>Qwen</a:t>
            </a:r>
            <a:r>
              <a:rPr lang="en-US" altLang="zh-CN" sz="1200" dirty="0"/>
              <a:t>-Plus</a:t>
            </a:r>
            <a:r>
              <a:rPr lang="zh-CN" altLang="en-US" sz="1200" dirty="0"/>
              <a:t>：输入 ￥</a:t>
            </a:r>
            <a:r>
              <a:rPr lang="en-US" altLang="zh-CN" sz="1200" dirty="0"/>
              <a:t>0.004</a:t>
            </a:r>
            <a:r>
              <a:rPr lang="zh-CN" altLang="en-US" sz="1200" dirty="0"/>
              <a:t>，输出￥</a:t>
            </a:r>
            <a:r>
              <a:rPr lang="en-US" altLang="zh-CN" sz="1200" dirty="0"/>
              <a:t>0.012</a:t>
            </a:r>
          </a:p>
        </p:txBody>
      </p:sp>
      <p:sp>
        <p:nvSpPr>
          <p:cNvPr id="29" name="内容占位符 4">
            <a:extLst>
              <a:ext uri="{FF2B5EF4-FFF2-40B4-BE49-F238E27FC236}">
                <a16:creationId xmlns:a16="http://schemas.microsoft.com/office/drawing/2014/main" id="{12644CD7-196F-2BFF-2EBD-38C23F2D623B}"/>
              </a:ext>
            </a:extLst>
          </p:cNvPr>
          <p:cNvSpPr txBox="1">
            <a:spLocks/>
          </p:cNvSpPr>
          <p:nvPr/>
        </p:nvSpPr>
        <p:spPr>
          <a:xfrm>
            <a:off x="7344856" y="3726268"/>
            <a:ext cx="2016024" cy="1438109"/>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spcAft>
                <a:spcPts val="0"/>
              </a:spcAft>
            </a:pPr>
            <a:r>
              <a:rPr lang="en-US" altLang="zh-CN" sz="1200" dirty="0"/>
              <a:t>Ernie</a:t>
            </a:r>
            <a:r>
              <a:rPr lang="zh-CN" altLang="en-US" sz="1200" dirty="0"/>
              <a:t> </a:t>
            </a:r>
            <a:r>
              <a:rPr lang="en-US" altLang="zh-CN" sz="1200" dirty="0"/>
              <a:t>3.5</a:t>
            </a:r>
            <a:r>
              <a:rPr lang="zh-CN" altLang="en-US" sz="1200" dirty="0"/>
              <a:t>：输入 ￥</a:t>
            </a:r>
            <a:r>
              <a:rPr lang="en-US" altLang="zh-CN" sz="1200" dirty="0"/>
              <a:t>0.012</a:t>
            </a:r>
            <a:r>
              <a:rPr lang="zh-CN" altLang="en-US" sz="1200" dirty="0"/>
              <a:t>，输出￥</a:t>
            </a:r>
            <a:r>
              <a:rPr lang="en-US" altLang="zh-CN" sz="1200" dirty="0"/>
              <a:t>0.012</a:t>
            </a:r>
            <a:r>
              <a:rPr lang="zh-CN" altLang="en-US" sz="1200" dirty="0"/>
              <a:t> </a:t>
            </a:r>
            <a:r>
              <a:rPr lang="en-US" altLang="zh-CN" sz="1200" dirty="0"/>
              <a:t>or</a:t>
            </a:r>
          </a:p>
          <a:p>
            <a:pPr>
              <a:spcAft>
                <a:spcPts val="0"/>
              </a:spcAft>
            </a:pPr>
            <a:r>
              <a:rPr lang="en-US" altLang="zh-CN" sz="1200" dirty="0"/>
              <a:t>6 </a:t>
            </a:r>
            <a:r>
              <a:rPr lang="zh-CN" altLang="en-US" sz="1200" dirty="0"/>
              <a:t>个月会员 ￥</a:t>
            </a:r>
            <a:r>
              <a:rPr lang="en-US" altLang="zh-CN" sz="1200" dirty="0"/>
              <a:t>114(100B</a:t>
            </a:r>
            <a:r>
              <a:rPr lang="zh-CN" altLang="en-US" sz="1200" dirty="0"/>
              <a:t> </a:t>
            </a:r>
            <a:r>
              <a:rPr lang="en-US" altLang="zh-CN" sz="1200" dirty="0"/>
              <a:t>Tokens)</a:t>
            </a:r>
          </a:p>
        </p:txBody>
      </p:sp>
      <p:sp>
        <p:nvSpPr>
          <p:cNvPr id="30" name="内容占位符 4">
            <a:extLst>
              <a:ext uri="{FF2B5EF4-FFF2-40B4-BE49-F238E27FC236}">
                <a16:creationId xmlns:a16="http://schemas.microsoft.com/office/drawing/2014/main" id="{457A4AA6-8F89-14F5-320A-6BEB6FC51328}"/>
              </a:ext>
            </a:extLst>
          </p:cNvPr>
          <p:cNvSpPr txBox="1">
            <a:spLocks/>
          </p:cNvSpPr>
          <p:nvPr/>
        </p:nvSpPr>
        <p:spPr>
          <a:xfrm>
            <a:off x="9416539" y="3726268"/>
            <a:ext cx="2016024" cy="1438109"/>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spcAft>
                <a:spcPts val="0"/>
              </a:spcAft>
            </a:pPr>
            <a:r>
              <a:rPr lang="zh-CN" altLang="en-US" sz="1200" dirty="0"/>
              <a:t>混元</a:t>
            </a:r>
            <a:r>
              <a:rPr lang="en-US" altLang="zh-CN" sz="1200" dirty="0"/>
              <a:t>-std</a:t>
            </a:r>
            <a:r>
              <a:rPr lang="zh-CN" altLang="en-US" sz="1200" dirty="0"/>
              <a:t>：输入 ￥</a:t>
            </a:r>
            <a:r>
              <a:rPr lang="en-US" altLang="zh-CN" sz="1200" dirty="0"/>
              <a:t>0.0045</a:t>
            </a:r>
            <a:r>
              <a:rPr lang="zh-CN" altLang="en-US" sz="1200" dirty="0"/>
              <a:t>，输出 ￥</a:t>
            </a:r>
            <a:r>
              <a:rPr lang="en-US" altLang="zh-CN" sz="1200" dirty="0"/>
              <a:t>0.005</a:t>
            </a:r>
          </a:p>
          <a:p>
            <a:pPr>
              <a:spcAft>
                <a:spcPts val="0"/>
              </a:spcAft>
            </a:pPr>
            <a:r>
              <a:rPr lang="en-US" altLang="zh-CN" sz="1200" dirty="0"/>
              <a:t> </a:t>
            </a:r>
            <a:r>
              <a:rPr lang="zh-CN" altLang="en-US" sz="1200" dirty="0"/>
              <a:t>混元</a:t>
            </a:r>
            <a:r>
              <a:rPr lang="en-US" altLang="zh-CN" sz="1200" dirty="0"/>
              <a:t>-std</a:t>
            </a:r>
            <a:r>
              <a:rPr lang="zh-CN" altLang="en-US" sz="1200" dirty="0"/>
              <a:t> </a:t>
            </a:r>
            <a:r>
              <a:rPr lang="en-US" altLang="zh-CN" sz="1200" dirty="0"/>
              <a:t>256K</a:t>
            </a:r>
            <a:r>
              <a:rPr lang="zh-CN" altLang="en-US" sz="1200" dirty="0"/>
              <a:t>：输入 ￥</a:t>
            </a:r>
            <a:r>
              <a:rPr lang="en-US" altLang="zh-CN" sz="1200" dirty="0"/>
              <a:t>0.015</a:t>
            </a:r>
            <a:r>
              <a:rPr lang="zh-CN" altLang="en-US" sz="1200" dirty="0"/>
              <a:t>，输出 ￥</a:t>
            </a:r>
            <a:r>
              <a:rPr lang="en-US" altLang="zh-CN" sz="1200" dirty="0"/>
              <a:t>0.06</a:t>
            </a:r>
          </a:p>
        </p:txBody>
      </p:sp>
      <p:sp>
        <p:nvSpPr>
          <p:cNvPr id="31" name="内容占位符 4">
            <a:extLst>
              <a:ext uri="{FF2B5EF4-FFF2-40B4-BE49-F238E27FC236}">
                <a16:creationId xmlns:a16="http://schemas.microsoft.com/office/drawing/2014/main" id="{10A56C6F-EE43-5411-9180-1A7C36AC1F82}"/>
              </a:ext>
            </a:extLst>
          </p:cNvPr>
          <p:cNvSpPr txBox="1">
            <a:spLocks/>
          </p:cNvSpPr>
          <p:nvPr/>
        </p:nvSpPr>
        <p:spPr>
          <a:xfrm>
            <a:off x="5146158" y="5380370"/>
            <a:ext cx="2016024" cy="959509"/>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spcAft>
                <a:spcPts val="0"/>
              </a:spcAft>
            </a:pPr>
            <a:r>
              <a:rPr lang="en-US" altLang="zh-CN" sz="1200" dirty="0" err="1"/>
              <a:t>Qwen</a:t>
            </a:r>
            <a:r>
              <a:rPr lang="en-US" altLang="zh-CN" sz="1200" dirty="0"/>
              <a:t>-Max</a:t>
            </a:r>
            <a:r>
              <a:rPr lang="zh-CN" altLang="en-US" sz="1200" dirty="0"/>
              <a:t>：输入 ￥</a:t>
            </a:r>
            <a:r>
              <a:rPr lang="en-US" altLang="zh-CN" sz="1200" dirty="0"/>
              <a:t>0.04</a:t>
            </a:r>
            <a:r>
              <a:rPr lang="zh-CN" altLang="en-US" sz="1200" dirty="0"/>
              <a:t>，输出 ￥</a:t>
            </a:r>
            <a:r>
              <a:rPr lang="en-US" altLang="zh-CN" sz="1200" dirty="0"/>
              <a:t>0.12</a:t>
            </a:r>
          </a:p>
        </p:txBody>
      </p:sp>
      <p:sp>
        <p:nvSpPr>
          <p:cNvPr id="32" name="内容占位符 4">
            <a:extLst>
              <a:ext uri="{FF2B5EF4-FFF2-40B4-BE49-F238E27FC236}">
                <a16:creationId xmlns:a16="http://schemas.microsoft.com/office/drawing/2014/main" id="{DF38C547-2A00-7869-0906-0ADEB8E5B78A}"/>
              </a:ext>
            </a:extLst>
          </p:cNvPr>
          <p:cNvSpPr txBox="1">
            <a:spLocks/>
          </p:cNvSpPr>
          <p:nvPr/>
        </p:nvSpPr>
        <p:spPr>
          <a:xfrm>
            <a:off x="7344856" y="5380370"/>
            <a:ext cx="2016024" cy="959509"/>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spcAft>
                <a:spcPts val="0"/>
              </a:spcAft>
            </a:pPr>
            <a:r>
              <a:rPr lang="en-US" altLang="zh-CN" sz="1200" dirty="0"/>
              <a:t>Ernie</a:t>
            </a:r>
            <a:r>
              <a:rPr lang="zh-CN" altLang="en-US" sz="1200" dirty="0"/>
              <a:t> </a:t>
            </a:r>
            <a:r>
              <a:rPr lang="en-US" altLang="zh-CN" sz="1200" dirty="0"/>
              <a:t>4</a:t>
            </a:r>
            <a:r>
              <a:rPr lang="zh-CN" altLang="en-US" sz="1200" dirty="0"/>
              <a:t>：输入￥</a:t>
            </a:r>
            <a:r>
              <a:rPr lang="en-US" altLang="zh-CN" sz="1200" dirty="0"/>
              <a:t>0.12</a:t>
            </a:r>
            <a:r>
              <a:rPr lang="zh-CN" altLang="en-US" sz="1200" dirty="0"/>
              <a:t>， 输出 ￥</a:t>
            </a:r>
            <a:r>
              <a:rPr lang="en-US" altLang="zh-CN" sz="1200" dirty="0"/>
              <a:t>0.12</a:t>
            </a:r>
            <a:r>
              <a:rPr lang="zh-CN" altLang="en-US" sz="1200" dirty="0"/>
              <a:t> </a:t>
            </a:r>
            <a:r>
              <a:rPr lang="en-US" altLang="zh-CN" sz="1200" dirty="0"/>
              <a:t>or</a:t>
            </a:r>
            <a:r>
              <a:rPr lang="zh-CN" altLang="en-US" sz="1200" dirty="0"/>
              <a:t> </a:t>
            </a:r>
            <a:r>
              <a:rPr lang="en-US" altLang="zh-CN" sz="1200" dirty="0"/>
              <a:t>1 </a:t>
            </a:r>
            <a:r>
              <a:rPr lang="zh-CN" altLang="en-US" sz="1200" dirty="0"/>
              <a:t>个月会员 </a:t>
            </a:r>
            <a:r>
              <a:rPr lang="en-US" altLang="zh-CN" sz="1200" dirty="0"/>
              <a:t>49.9</a:t>
            </a:r>
          </a:p>
        </p:txBody>
      </p:sp>
      <p:sp>
        <p:nvSpPr>
          <p:cNvPr id="33" name="内容占位符 4">
            <a:extLst>
              <a:ext uri="{FF2B5EF4-FFF2-40B4-BE49-F238E27FC236}">
                <a16:creationId xmlns:a16="http://schemas.microsoft.com/office/drawing/2014/main" id="{E58A8DE3-5D5C-CAE8-E351-A6CBA3E050D0}"/>
              </a:ext>
            </a:extLst>
          </p:cNvPr>
          <p:cNvSpPr txBox="1">
            <a:spLocks/>
          </p:cNvSpPr>
          <p:nvPr/>
        </p:nvSpPr>
        <p:spPr>
          <a:xfrm>
            <a:off x="9416539" y="5380370"/>
            <a:ext cx="2016024" cy="959509"/>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spcAft>
                <a:spcPts val="0"/>
              </a:spcAft>
            </a:pPr>
            <a:r>
              <a:rPr lang="zh-CN" altLang="en-US" sz="1200" dirty="0"/>
              <a:t>混元 </a:t>
            </a:r>
            <a:r>
              <a:rPr lang="en-US" altLang="zh-CN" sz="1200" dirty="0"/>
              <a:t>Pro</a:t>
            </a:r>
            <a:r>
              <a:rPr lang="zh-CN" altLang="en-US" sz="1200" dirty="0"/>
              <a:t>：输入 ￥</a:t>
            </a:r>
            <a:r>
              <a:rPr lang="en-US" altLang="zh-CN" sz="1200" dirty="0"/>
              <a:t>0.03</a:t>
            </a:r>
            <a:r>
              <a:rPr lang="zh-CN" altLang="en-US" sz="1200" dirty="0"/>
              <a:t>，输出 ￥</a:t>
            </a:r>
            <a:r>
              <a:rPr lang="en-US" altLang="zh-CN" sz="1200" dirty="0"/>
              <a:t>0.1</a:t>
            </a:r>
          </a:p>
        </p:txBody>
      </p:sp>
      <p:sp>
        <p:nvSpPr>
          <p:cNvPr id="34" name="内容占位符 4">
            <a:extLst>
              <a:ext uri="{FF2B5EF4-FFF2-40B4-BE49-F238E27FC236}">
                <a16:creationId xmlns:a16="http://schemas.microsoft.com/office/drawing/2014/main" id="{1EA1836F-0D7A-7E20-5452-DC541E7F0E76}"/>
              </a:ext>
            </a:extLst>
          </p:cNvPr>
          <p:cNvSpPr txBox="1">
            <a:spLocks/>
          </p:cNvSpPr>
          <p:nvPr/>
        </p:nvSpPr>
        <p:spPr>
          <a:xfrm>
            <a:off x="9416539" y="2799043"/>
            <a:ext cx="2016024" cy="59233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spcAft>
                <a:spcPts val="0"/>
              </a:spcAft>
            </a:pPr>
            <a:r>
              <a:rPr lang="zh-CN" altLang="en-US" sz="1200" dirty="0"/>
              <a:t>混元</a:t>
            </a:r>
            <a:r>
              <a:rPr lang="en-US" altLang="zh-CN" sz="1200" dirty="0"/>
              <a:t> Lite</a:t>
            </a:r>
            <a:r>
              <a:rPr lang="zh-CN" altLang="en-US" sz="1200" dirty="0"/>
              <a:t>：免费</a:t>
            </a:r>
            <a:endParaRPr lang="en-US" altLang="zh-CN" sz="1200" dirty="0"/>
          </a:p>
        </p:txBody>
      </p:sp>
      <p:sp>
        <p:nvSpPr>
          <p:cNvPr id="35" name="内容占位符 4">
            <a:extLst>
              <a:ext uri="{FF2B5EF4-FFF2-40B4-BE49-F238E27FC236}">
                <a16:creationId xmlns:a16="http://schemas.microsoft.com/office/drawing/2014/main" id="{6B062121-D1EF-C7C2-0D2D-4FB13422F3EF}"/>
              </a:ext>
            </a:extLst>
          </p:cNvPr>
          <p:cNvSpPr txBox="1">
            <a:spLocks/>
          </p:cNvSpPr>
          <p:nvPr/>
        </p:nvSpPr>
        <p:spPr>
          <a:xfrm>
            <a:off x="7344856" y="2799043"/>
            <a:ext cx="2016024" cy="59233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spcAft>
                <a:spcPts val="0"/>
              </a:spcAft>
            </a:pPr>
            <a:r>
              <a:rPr lang="en-US" altLang="zh-CN" sz="1200" dirty="0"/>
              <a:t>Ernie</a:t>
            </a:r>
            <a:r>
              <a:rPr lang="zh-CN" altLang="en-US" sz="1200" dirty="0"/>
              <a:t> </a:t>
            </a:r>
            <a:r>
              <a:rPr lang="en-US" altLang="zh-CN" sz="1200" dirty="0"/>
              <a:t>Lite/Ernie</a:t>
            </a:r>
            <a:r>
              <a:rPr lang="zh-CN" altLang="en-US" sz="1200" dirty="0"/>
              <a:t> </a:t>
            </a:r>
            <a:r>
              <a:rPr lang="en-US" altLang="zh-CN" sz="1200" dirty="0"/>
              <a:t>Speed</a:t>
            </a:r>
            <a:r>
              <a:rPr lang="zh-CN" altLang="en-US" sz="1200" dirty="0"/>
              <a:t>：免费</a:t>
            </a:r>
            <a:endParaRPr lang="en-US" altLang="zh-CN" sz="1200" dirty="0"/>
          </a:p>
        </p:txBody>
      </p:sp>
      <p:sp>
        <p:nvSpPr>
          <p:cNvPr id="36" name="内容占位符 4">
            <a:extLst>
              <a:ext uri="{FF2B5EF4-FFF2-40B4-BE49-F238E27FC236}">
                <a16:creationId xmlns:a16="http://schemas.microsoft.com/office/drawing/2014/main" id="{D7C94D3F-A980-AAD4-B612-BFF196F522B4}"/>
              </a:ext>
            </a:extLst>
          </p:cNvPr>
          <p:cNvSpPr txBox="1">
            <a:spLocks/>
          </p:cNvSpPr>
          <p:nvPr/>
        </p:nvSpPr>
        <p:spPr>
          <a:xfrm>
            <a:off x="5146158" y="2799043"/>
            <a:ext cx="2016024" cy="59233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spcAft>
                <a:spcPts val="0"/>
              </a:spcAft>
            </a:pPr>
            <a:r>
              <a:rPr lang="en-US" altLang="zh-CN" sz="1200" dirty="0" err="1"/>
              <a:t>Qwen</a:t>
            </a:r>
            <a:r>
              <a:rPr lang="en-US" altLang="zh-CN" sz="1200" dirty="0"/>
              <a:t>-long</a:t>
            </a:r>
            <a:r>
              <a:rPr lang="zh-CN" altLang="en-US" sz="1200" dirty="0"/>
              <a:t>：输入 ￥</a:t>
            </a:r>
            <a:r>
              <a:rPr lang="en-US" altLang="zh-CN" sz="1200" dirty="0"/>
              <a:t>0.0005</a:t>
            </a:r>
            <a:r>
              <a:rPr lang="zh-CN" altLang="en-US" sz="1200" dirty="0"/>
              <a:t>，输出 ￥</a:t>
            </a:r>
            <a:r>
              <a:rPr lang="en-US" altLang="zh-CN" sz="1200" dirty="0"/>
              <a:t>0.002</a:t>
            </a:r>
          </a:p>
        </p:txBody>
      </p:sp>
      <p:sp>
        <p:nvSpPr>
          <p:cNvPr id="37" name="内容占位符 4">
            <a:extLst>
              <a:ext uri="{FF2B5EF4-FFF2-40B4-BE49-F238E27FC236}">
                <a16:creationId xmlns:a16="http://schemas.microsoft.com/office/drawing/2014/main" id="{23CC463C-0495-349B-F0EB-9C8EC296E355}"/>
              </a:ext>
            </a:extLst>
          </p:cNvPr>
          <p:cNvSpPr txBox="1">
            <a:spLocks/>
          </p:cNvSpPr>
          <p:nvPr/>
        </p:nvSpPr>
        <p:spPr>
          <a:xfrm>
            <a:off x="3000060" y="2799043"/>
            <a:ext cx="2016024" cy="59233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spcAft>
                <a:spcPts val="0"/>
              </a:spcAft>
            </a:pPr>
            <a:r>
              <a:rPr lang="zh-CN" altLang="en-US" sz="1200" dirty="0"/>
              <a:t>豆包 </a:t>
            </a:r>
            <a:r>
              <a:rPr lang="en-US" altLang="zh-CN" sz="1200" dirty="0"/>
              <a:t>Lite</a:t>
            </a:r>
            <a:r>
              <a:rPr lang="zh-CN" altLang="en-US" sz="1200" dirty="0"/>
              <a:t>：输入 ￥</a:t>
            </a:r>
            <a:r>
              <a:rPr lang="en-US" altLang="zh-CN" sz="1200" dirty="0"/>
              <a:t>0.0008</a:t>
            </a:r>
            <a:r>
              <a:rPr lang="zh-CN" altLang="en-US" sz="1200" dirty="0"/>
              <a:t>，输出 ￥</a:t>
            </a:r>
            <a:r>
              <a:rPr lang="en-US" altLang="zh-CN" sz="1200" dirty="0"/>
              <a:t>0.001</a:t>
            </a:r>
          </a:p>
        </p:txBody>
      </p:sp>
      <p:cxnSp>
        <p:nvCxnSpPr>
          <p:cNvPr id="40" name="直线连接符 39">
            <a:extLst>
              <a:ext uri="{FF2B5EF4-FFF2-40B4-BE49-F238E27FC236}">
                <a16:creationId xmlns:a16="http://schemas.microsoft.com/office/drawing/2014/main" id="{771FD817-F222-00EA-1B78-309B02BA4711}"/>
              </a:ext>
            </a:extLst>
          </p:cNvPr>
          <p:cNvCxnSpPr>
            <a:cxnSpLocks/>
          </p:cNvCxnSpPr>
          <p:nvPr/>
        </p:nvCxnSpPr>
        <p:spPr>
          <a:xfrm>
            <a:off x="826565" y="3575222"/>
            <a:ext cx="10686839"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83838861-5574-5683-CCAB-9DF9C53081F4}"/>
              </a:ext>
            </a:extLst>
          </p:cNvPr>
          <p:cNvCxnSpPr>
            <a:cxnSpLocks/>
          </p:cNvCxnSpPr>
          <p:nvPr/>
        </p:nvCxnSpPr>
        <p:spPr>
          <a:xfrm>
            <a:off x="826565" y="5166182"/>
            <a:ext cx="10686839"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内容占位符 4">
            <a:extLst>
              <a:ext uri="{FF2B5EF4-FFF2-40B4-BE49-F238E27FC236}">
                <a16:creationId xmlns:a16="http://schemas.microsoft.com/office/drawing/2014/main" id="{B7EC2C82-1D6F-1626-60A5-13302F7E49A2}"/>
              </a:ext>
            </a:extLst>
          </p:cNvPr>
          <p:cNvSpPr txBox="1">
            <a:spLocks/>
          </p:cNvSpPr>
          <p:nvPr/>
        </p:nvSpPr>
        <p:spPr>
          <a:xfrm>
            <a:off x="170810" y="2822493"/>
            <a:ext cx="625313" cy="46028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spcAft>
                <a:spcPts val="0"/>
              </a:spcAft>
              <a:buNone/>
            </a:pPr>
            <a:r>
              <a:rPr lang="en-US" sz="1600" b="1" dirty="0">
                <a:solidFill>
                  <a:srgbClr val="C00000"/>
                </a:solidFill>
                <a:latin typeface="FUTURA MEDIUM" panose="020B0602020204020303" pitchFamily="34" charset="-79"/>
                <a:cs typeface="FUTURA MEDIUM" panose="020B0602020204020303" pitchFamily="34" charset="-79"/>
              </a:rPr>
              <a:t>十亿</a:t>
            </a:r>
          </a:p>
        </p:txBody>
      </p:sp>
      <p:sp>
        <p:nvSpPr>
          <p:cNvPr id="43" name="内容占位符 4">
            <a:extLst>
              <a:ext uri="{FF2B5EF4-FFF2-40B4-BE49-F238E27FC236}">
                <a16:creationId xmlns:a16="http://schemas.microsoft.com/office/drawing/2014/main" id="{EF9159A8-3FF0-B1CE-5E41-18BB193AE010}"/>
              </a:ext>
            </a:extLst>
          </p:cNvPr>
          <p:cNvSpPr txBox="1">
            <a:spLocks/>
          </p:cNvSpPr>
          <p:nvPr/>
        </p:nvSpPr>
        <p:spPr>
          <a:xfrm>
            <a:off x="128304" y="4030565"/>
            <a:ext cx="726990" cy="46028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spcAft>
                <a:spcPts val="0"/>
              </a:spcAft>
              <a:buNone/>
            </a:pPr>
            <a:r>
              <a:rPr lang="zh-CN" altLang="en-US" sz="1600" b="1" dirty="0">
                <a:solidFill>
                  <a:srgbClr val="C00000"/>
                </a:solidFill>
                <a:latin typeface="FUTURA MEDIUM" panose="020B0602020204020303" pitchFamily="34" charset="-79"/>
                <a:cs typeface="FUTURA MEDIUM" panose="020B0602020204020303" pitchFamily="34" charset="-79"/>
              </a:rPr>
              <a:t>百</a:t>
            </a:r>
            <a:r>
              <a:rPr lang="en-US" altLang="zh-CN" sz="1600" b="1" dirty="0">
                <a:solidFill>
                  <a:srgbClr val="C00000"/>
                </a:solidFill>
                <a:latin typeface="FUTURA MEDIUM" panose="020B0602020204020303" pitchFamily="34" charset="-79"/>
                <a:cs typeface="FUTURA MEDIUM" panose="020B0602020204020303" pitchFamily="34" charset="-79"/>
              </a:rPr>
              <a:t>亿</a:t>
            </a:r>
          </a:p>
        </p:txBody>
      </p:sp>
      <p:sp>
        <p:nvSpPr>
          <p:cNvPr id="44" name="内容占位符 4">
            <a:extLst>
              <a:ext uri="{FF2B5EF4-FFF2-40B4-BE49-F238E27FC236}">
                <a16:creationId xmlns:a16="http://schemas.microsoft.com/office/drawing/2014/main" id="{456B35FD-AAF1-FF49-52B0-37E9132DDD4D}"/>
              </a:ext>
            </a:extLst>
          </p:cNvPr>
          <p:cNvSpPr txBox="1">
            <a:spLocks/>
          </p:cNvSpPr>
          <p:nvPr/>
        </p:nvSpPr>
        <p:spPr>
          <a:xfrm>
            <a:off x="170810" y="5567530"/>
            <a:ext cx="726990" cy="46028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spcAft>
                <a:spcPts val="0"/>
              </a:spcAft>
              <a:buNone/>
            </a:pPr>
            <a:r>
              <a:rPr lang="zh-CN" altLang="en-US" sz="1600" b="1" dirty="0">
                <a:solidFill>
                  <a:srgbClr val="C00000"/>
                </a:solidFill>
                <a:latin typeface="FUTURA MEDIUM" panose="020B0602020204020303" pitchFamily="34" charset="-79"/>
                <a:cs typeface="FUTURA MEDIUM" panose="020B0602020204020303" pitchFamily="34" charset="-79"/>
              </a:rPr>
              <a:t>千</a:t>
            </a:r>
            <a:r>
              <a:rPr lang="en-US" altLang="zh-CN" sz="1600" b="1" dirty="0">
                <a:solidFill>
                  <a:srgbClr val="C00000"/>
                </a:solidFill>
                <a:latin typeface="FUTURA MEDIUM" panose="020B0602020204020303" pitchFamily="34" charset="-79"/>
                <a:cs typeface="FUTURA MEDIUM" panose="020B0602020204020303" pitchFamily="34" charset="-79"/>
              </a:rPr>
              <a:t>亿</a:t>
            </a:r>
          </a:p>
        </p:txBody>
      </p:sp>
    </p:spTree>
    <p:extLst>
      <p:ext uri="{BB962C8B-B14F-4D97-AF65-F5344CB8AC3E}">
        <p14:creationId xmlns:p14="http://schemas.microsoft.com/office/powerpoint/2010/main" val="2185383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3444C73-98DD-D701-B90B-EC50979EDC3C}"/>
              </a:ext>
            </a:extLst>
          </p:cNvPr>
          <p:cNvSpPr>
            <a:spLocks noGrp="1"/>
          </p:cNvSpPr>
          <p:nvPr>
            <p:ph sz="half" idx="1"/>
          </p:nvPr>
        </p:nvSpPr>
        <p:spPr/>
        <p:txBody>
          <a:bodyPr>
            <a:normAutofit/>
          </a:bodyPr>
          <a:lstStyle/>
          <a:p>
            <a:r>
              <a:rPr lang="en-US" altLang="zh-CN" sz="8800" dirty="0"/>
              <a:t>04.</a:t>
            </a:r>
            <a:r>
              <a:rPr lang="zh-CN" altLang="en-US" sz="8800" dirty="0"/>
              <a:t> </a:t>
            </a:r>
            <a:endParaRPr lang="en-US" altLang="zh-CN" sz="8800" dirty="0"/>
          </a:p>
          <a:p>
            <a:r>
              <a:rPr lang="zh-CN" altLang="en-US" sz="8800" dirty="0"/>
              <a:t>回顾国内大模型</a:t>
            </a:r>
          </a:p>
        </p:txBody>
      </p:sp>
    </p:spTree>
    <p:extLst>
      <p:ext uri="{BB962C8B-B14F-4D97-AF65-F5344CB8AC3E}">
        <p14:creationId xmlns:p14="http://schemas.microsoft.com/office/powerpoint/2010/main" val="99823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lama (LLM)">
            <a:extLst>
              <a:ext uri="{FF2B5EF4-FFF2-40B4-BE49-F238E27FC236}">
                <a16:creationId xmlns:a16="http://schemas.microsoft.com/office/drawing/2014/main" id="{B1FEB733-1583-4E30-ADDC-4D2E77AC7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2721" y="669556"/>
            <a:ext cx="9265299" cy="568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68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F60A1B-2537-2D2F-4CB0-349B0076D49A}"/>
              </a:ext>
            </a:extLst>
          </p:cNvPr>
          <p:cNvSpPr>
            <a:spLocks noGrp="1"/>
          </p:cNvSpPr>
          <p:nvPr>
            <p:ph type="title"/>
          </p:nvPr>
        </p:nvSpPr>
        <p:spPr/>
        <p:txBody>
          <a:bodyPr/>
          <a:lstStyle/>
          <a:p>
            <a:r>
              <a:rPr lang="en-US" altLang="zh-CN" dirty="0"/>
              <a:t>AI </a:t>
            </a:r>
            <a:r>
              <a:rPr lang="zh-CN" altLang="en-US" dirty="0"/>
              <a:t>基础大模型情况</a:t>
            </a:r>
          </a:p>
        </p:txBody>
      </p:sp>
      <p:sp>
        <p:nvSpPr>
          <p:cNvPr id="5" name="内容占位符 4">
            <a:extLst>
              <a:ext uri="{FF2B5EF4-FFF2-40B4-BE49-F238E27FC236}">
                <a16:creationId xmlns:a16="http://schemas.microsoft.com/office/drawing/2014/main" id="{D91611FC-BDC7-4F64-FC5B-1CB3CF9B6314}"/>
              </a:ext>
            </a:extLst>
          </p:cNvPr>
          <p:cNvSpPr>
            <a:spLocks noGrp="1"/>
          </p:cNvSpPr>
          <p:nvPr>
            <p:ph sz="half" idx="1"/>
          </p:nvPr>
        </p:nvSpPr>
        <p:spPr/>
        <p:txBody>
          <a:bodyPr/>
          <a:lstStyle/>
          <a:p>
            <a:endParaRPr lang="zh-CN" altLang="en-US"/>
          </a:p>
        </p:txBody>
      </p:sp>
      <p:pic>
        <p:nvPicPr>
          <p:cNvPr id="2050" name="Picture 2">
            <a:extLst>
              <a:ext uri="{FF2B5EF4-FFF2-40B4-BE49-F238E27FC236}">
                <a16:creationId xmlns:a16="http://schemas.microsoft.com/office/drawing/2014/main" id="{C37D8AFB-3871-BE3B-69FC-0FF2F797F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09" y="1268254"/>
            <a:ext cx="11394123" cy="5178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0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EADB389-CA47-3061-5B4C-7EE7B441AE51}"/>
              </a:ext>
            </a:extLst>
          </p:cNvPr>
          <p:cNvSpPr>
            <a:spLocks noGrp="1"/>
          </p:cNvSpPr>
          <p:nvPr>
            <p:ph type="title"/>
          </p:nvPr>
        </p:nvSpPr>
        <p:spPr/>
        <p:txBody>
          <a:bodyPr/>
          <a:lstStyle/>
          <a:p>
            <a:r>
              <a:rPr lang="zh-CN" altLang="en-US" dirty="0"/>
              <a:t>开源大模型：优点</a:t>
            </a:r>
          </a:p>
        </p:txBody>
      </p:sp>
      <p:sp>
        <p:nvSpPr>
          <p:cNvPr id="8" name="内容占位符 7">
            <a:extLst>
              <a:ext uri="{FF2B5EF4-FFF2-40B4-BE49-F238E27FC236}">
                <a16:creationId xmlns:a16="http://schemas.microsoft.com/office/drawing/2014/main" id="{60B40743-4BC1-4816-5F99-F0602A3DB08E}"/>
              </a:ext>
            </a:extLst>
          </p:cNvPr>
          <p:cNvSpPr>
            <a:spLocks noGrp="1"/>
          </p:cNvSpPr>
          <p:nvPr>
            <p:ph sz="half" idx="1"/>
          </p:nvPr>
        </p:nvSpPr>
        <p:spPr/>
        <p:txBody>
          <a:bodyPr/>
          <a:lstStyle/>
          <a:p>
            <a:pPr marL="457200" indent="-457200">
              <a:buFont typeface="+mj-lt"/>
              <a:buAutoNum type="arabicPeriod"/>
            </a:pPr>
            <a:r>
              <a:rPr lang="zh-CN" altLang="en-US" b="1" dirty="0"/>
              <a:t>透明性和可验证性：</a:t>
            </a:r>
          </a:p>
          <a:p>
            <a:pPr lvl="1"/>
            <a:r>
              <a:rPr lang="zh-CN" altLang="en-US" sz="1600" dirty="0"/>
              <a:t>开源模型的代码和数据完全公开，任何人都可以检查模型的构建和训练过程，确保其行为的透明性。这有助于发现和修正潜在的偏见和错误，提高模型的可信度​</a:t>
            </a:r>
            <a:r>
              <a:rPr lang="zh-CN" altLang="en" sz="1600" dirty="0"/>
              <a:t>。</a:t>
            </a:r>
          </a:p>
          <a:p>
            <a:pPr marL="457200" indent="-457200">
              <a:buFont typeface="+mj-lt"/>
              <a:buAutoNum type="arabicPeriod"/>
            </a:pPr>
            <a:r>
              <a:rPr lang="zh-CN" altLang="en-US" b="1" dirty="0"/>
              <a:t>社区协作和创新：</a:t>
            </a:r>
          </a:p>
          <a:p>
            <a:pPr lvl="1"/>
            <a:r>
              <a:rPr lang="zh-CN" altLang="en-US" sz="1600" dirty="0"/>
              <a:t>开源社区的协作可以加速技术进步。研究人员和开发者可以在现有模型的基础上进行改进和创新，从而推动整个领域的发展</a:t>
            </a:r>
            <a:r>
              <a:rPr lang="zh-CN" altLang="en" sz="1600" dirty="0"/>
              <a:t>。</a:t>
            </a:r>
          </a:p>
          <a:p>
            <a:pPr marL="457200" indent="-457200">
              <a:buFont typeface="+mj-lt"/>
              <a:buAutoNum type="arabicPeriod"/>
            </a:pPr>
            <a:r>
              <a:rPr lang="zh-CN" altLang="en-US" b="1" dirty="0"/>
              <a:t>教育和学习资源：</a:t>
            </a:r>
          </a:p>
          <a:p>
            <a:pPr lvl="1"/>
            <a:r>
              <a:rPr lang="zh-CN" altLang="en-US" sz="1600" dirty="0"/>
              <a:t>开源模型为学生和研究人员提供了宝贵的学习资源。他们可以通过实践来理解模型的内部工作原理，进行实验和探索，从而推动教育和研究的发展。</a:t>
            </a:r>
          </a:p>
        </p:txBody>
      </p:sp>
    </p:spTree>
    <p:extLst>
      <p:ext uri="{BB962C8B-B14F-4D97-AF65-F5344CB8AC3E}">
        <p14:creationId xmlns:p14="http://schemas.microsoft.com/office/powerpoint/2010/main" val="2580855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EADB389-CA47-3061-5B4C-7EE7B441AE51}"/>
              </a:ext>
            </a:extLst>
          </p:cNvPr>
          <p:cNvSpPr>
            <a:spLocks noGrp="1"/>
          </p:cNvSpPr>
          <p:nvPr>
            <p:ph type="title"/>
          </p:nvPr>
        </p:nvSpPr>
        <p:spPr/>
        <p:txBody>
          <a:bodyPr/>
          <a:lstStyle/>
          <a:p>
            <a:r>
              <a:rPr lang="zh-CN" altLang="en-US" dirty="0"/>
              <a:t>开源大模型：缺点</a:t>
            </a:r>
          </a:p>
        </p:txBody>
      </p:sp>
      <p:sp>
        <p:nvSpPr>
          <p:cNvPr id="8" name="内容占位符 7">
            <a:extLst>
              <a:ext uri="{FF2B5EF4-FFF2-40B4-BE49-F238E27FC236}">
                <a16:creationId xmlns:a16="http://schemas.microsoft.com/office/drawing/2014/main" id="{60B40743-4BC1-4816-5F99-F0602A3DB08E}"/>
              </a:ext>
            </a:extLst>
          </p:cNvPr>
          <p:cNvSpPr>
            <a:spLocks noGrp="1"/>
          </p:cNvSpPr>
          <p:nvPr>
            <p:ph sz="half" idx="1"/>
          </p:nvPr>
        </p:nvSpPr>
        <p:spPr/>
        <p:txBody>
          <a:bodyPr/>
          <a:lstStyle/>
          <a:p>
            <a:pPr marL="457200" indent="-457200">
              <a:buFont typeface="+mj-lt"/>
              <a:buAutoNum type="arabicPeriod"/>
            </a:pPr>
            <a:r>
              <a:rPr lang="zh-CN" altLang="en-US" b="1" dirty="0"/>
              <a:t>商业竞争力不足</a:t>
            </a:r>
          </a:p>
          <a:p>
            <a:pPr lvl="1"/>
            <a:r>
              <a:rPr lang="zh-CN" altLang="en-US" sz="1600" dirty="0"/>
              <a:t>由于代码和数据公开，开源模型可能缺乏独特的商业优势。一些公司可能会担心竞争对手利用这些开源资源获得同等的技术能力​</a:t>
            </a:r>
            <a:r>
              <a:rPr lang="zh-CN" altLang="en" sz="1600" dirty="0"/>
              <a:t>。</a:t>
            </a:r>
          </a:p>
          <a:p>
            <a:pPr marL="457200" indent="-457200">
              <a:buFont typeface="+mj-lt"/>
              <a:buAutoNum type="arabicPeriod"/>
            </a:pPr>
            <a:r>
              <a:rPr lang="zh-CN" altLang="en-US" b="1" dirty="0"/>
              <a:t>安全和隐私问题</a:t>
            </a:r>
          </a:p>
          <a:p>
            <a:pPr lvl="1"/>
            <a:r>
              <a:rPr lang="zh-CN" altLang="en-US" sz="1600" dirty="0"/>
              <a:t>开源模型的公开性也意味着潜在的安全和隐私风险。恶意行为者可能会利用这些资源进行攻击或滥用，导致数据泄露和隐私侵犯​</a:t>
            </a:r>
            <a:r>
              <a:rPr lang="zh-CN" altLang="en" sz="1600" dirty="0"/>
              <a:t>。</a:t>
            </a:r>
          </a:p>
        </p:txBody>
      </p:sp>
    </p:spTree>
    <p:extLst>
      <p:ext uri="{BB962C8B-B14F-4D97-AF65-F5344CB8AC3E}">
        <p14:creationId xmlns:p14="http://schemas.microsoft.com/office/powerpoint/2010/main" val="214520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EADB389-CA47-3061-5B4C-7EE7B441AE51}"/>
              </a:ext>
            </a:extLst>
          </p:cNvPr>
          <p:cNvSpPr>
            <a:spLocks noGrp="1"/>
          </p:cNvSpPr>
          <p:nvPr>
            <p:ph type="title"/>
          </p:nvPr>
        </p:nvSpPr>
        <p:spPr/>
        <p:txBody>
          <a:bodyPr/>
          <a:lstStyle/>
          <a:p>
            <a:r>
              <a:rPr lang="zh-CN" altLang="en-US" dirty="0"/>
              <a:t>闭源大模型：优点</a:t>
            </a:r>
          </a:p>
        </p:txBody>
      </p:sp>
      <p:sp>
        <p:nvSpPr>
          <p:cNvPr id="8" name="内容占位符 7">
            <a:extLst>
              <a:ext uri="{FF2B5EF4-FFF2-40B4-BE49-F238E27FC236}">
                <a16:creationId xmlns:a16="http://schemas.microsoft.com/office/drawing/2014/main" id="{60B40743-4BC1-4816-5F99-F0602A3DB08E}"/>
              </a:ext>
            </a:extLst>
          </p:cNvPr>
          <p:cNvSpPr>
            <a:spLocks noGrp="1"/>
          </p:cNvSpPr>
          <p:nvPr>
            <p:ph sz="half" idx="1"/>
          </p:nvPr>
        </p:nvSpPr>
        <p:spPr/>
        <p:txBody>
          <a:bodyPr/>
          <a:lstStyle/>
          <a:p>
            <a:pPr marL="457200" indent="-457200">
              <a:buFont typeface="+mj-lt"/>
              <a:buAutoNum type="arabicPeriod"/>
            </a:pPr>
            <a:r>
              <a:rPr lang="zh-CN" altLang="en-US" b="1" dirty="0"/>
              <a:t>商业化和盈利能力</a:t>
            </a:r>
          </a:p>
          <a:p>
            <a:pPr lvl="1"/>
            <a:r>
              <a:rPr lang="zh-CN" altLang="en-US" sz="1600" dirty="0"/>
              <a:t>闭源模型通常由大型科技公司开发，这些公司可以通过提供</a:t>
            </a:r>
            <a:r>
              <a:rPr lang="en" altLang="zh-CN" sz="1600" dirty="0"/>
              <a:t>API</a:t>
            </a:r>
            <a:r>
              <a:rPr lang="zh-CN" altLang="en-US" sz="1600" dirty="0"/>
              <a:t>访问和企业解决方案来实现盈利。这种模式可以确保公司获得足够的资金来持续研发和改进模型​</a:t>
            </a:r>
            <a:r>
              <a:rPr lang="zh-CN" altLang="en" sz="1600" dirty="0"/>
              <a:t>。</a:t>
            </a:r>
          </a:p>
          <a:p>
            <a:pPr marL="457200" indent="-457200">
              <a:buFont typeface="+mj-lt"/>
              <a:buAutoNum type="arabicPeriod"/>
            </a:pPr>
            <a:r>
              <a:rPr lang="zh-CN" altLang="en-US" b="1" dirty="0"/>
              <a:t>控制和保护</a:t>
            </a:r>
            <a:endParaRPr lang="zh-CN" altLang="en-US" dirty="0"/>
          </a:p>
          <a:p>
            <a:pPr lvl="1"/>
            <a:r>
              <a:rPr lang="zh-CN" altLang="en-US" sz="1600" dirty="0"/>
              <a:t>闭源模型的开发者可以完全控制模型的使用和分发，保护其知识产权和技术优势。这有助于防止技术被滥用或恶意利用​</a:t>
            </a:r>
            <a:r>
              <a:rPr lang="zh-CN" altLang="en" sz="1600" dirty="0"/>
              <a:t>。</a:t>
            </a:r>
          </a:p>
          <a:p>
            <a:pPr marL="457200" indent="-457200">
              <a:buFont typeface="+mj-lt"/>
              <a:buAutoNum type="arabicPeriod"/>
            </a:pPr>
            <a:r>
              <a:rPr lang="zh-CN" altLang="en-US" b="1" dirty="0"/>
              <a:t>资源和支持</a:t>
            </a:r>
          </a:p>
          <a:p>
            <a:pPr lvl="1"/>
            <a:r>
              <a:rPr lang="zh-CN" altLang="en-US" sz="1600" dirty="0"/>
              <a:t>大型科技公司通常拥有充足的资源和专业团队，可以确保模型的性能和稳定性。闭源模型在技术支持和维护方面通常表现更好，这对商业客户尤为重要。</a:t>
            </a:r>
          </a:p>
        </p:txBody>
      </p:sp>
    </p:spTree>
    <p:extLst>
      <p:ext uri="{BB962C8B-B14F-4D97-AF65-F5344CB8AC3E}">
        <p14:creationId xmlns:p14="http://schemas.microsoft.com/office/powerpoint/2010/main" val="3360906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marL="696306" lvl="1" indent="-457200">
              <a:lnSpc>
                <a:spcPct val="200000"/>
              </a:lnSpc>
              <a:buFont typeface="+mj-lt"/>
              <a:buAutoNum type="arabicPeriod"/>
            </a:pPr>
            <a:r>
              <a:rPr lang="zh-CN" altLang="en-US" sz="2800" dirty="0">
                <a:solidFill>
                  <a:srgbClr val="FF0000"/>
                </a:solidFill>
                <a:latin typeface="Gill Sans MT" panose="020B0502020104020203" pitchFamily="34" charset="0"/>
              </a:rPr>
              <a:t>一起聊聊李校长</a:t>
            </a:r>
            <a:r>
              <a:rPr lang="en-US" altLang="zh-CN" sz="2800" dirty="0">
                <a:solidFill>
                  <a:srgbClr val="FF0000"/>
                </a:solidFill>
                <a:latin typeface="Gill Sans MT" panose="020B0502020104020203" pitchFamily="34" charset="0"/>
              </a:rPr>
              <a:t>~</a:t>
            </a:r>
          </a:p>
          <a:p>
            <a:pPr marL="696306" lvl="1" indent="-457200">
              <a:lnSpc>
                <a:spcPct val="200000"/>
              </a:lnSpc>
              <a:buFont typeface="+mj-lt"/>
              <a:buAutoNum type="arabicPeriod"/>
            </a:pPr>
            <a:r>
              <a:rPr lang="zh-CN" altLang="en-US" sz="2800" dirty="0">
                <a:solidFill>
                  <a:srgbClr val="FF0000"/>
                </a:solidFill>
                <a:latin typeface="Gill Sans MT" panose="020B0502020104020203" pitchFamily="34" charset="0"/>
              </a:rPr>
              <a:t>模型性能分析：</a:t>
            </a:r>
            <a:r>
              <a:rPr lang="zh-CN" altLang="en-US" sz="2400" dirty="0">
                <a:latin typeface="Gill Sans MT" panose="020B0502020104020203" pitchFamily="34" charset="0"/>
              </a:rPr>
              <a:t>开源大模型 </a:t>
            </a:r>
            <a:r>
              <a:rPr lang="en-US" altLang="zh-CN" sz="2400" dirty="0">
                <a:latin typeface="Gill Sans MT" panose="020B0502020104020203" pitchFamily="34" charset="0"/>
              </a:rPr>
              <a:t>vs</a:t>
            </a:r>
            <a:r>
              <a:rPr lang="zh-CN" altLang="en-US" sz="2400" dirty="0">
                <a:latin typeface="Gill Sans MT" panose="020B0502020104020203" pitchFamily="34" charset="0"/>
              </a:rPr>
              <a:t> 闭源大模型</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zh-CN" altLang="en-US" sz="2800" dirty="0">
                <a:solidFill>
                  <a:srgbClr val="FF0000"/>
                </a:solidFill>
                <a:latin typeface="Gill Sans MT" panose="020B0502020104020203" pitchFamily="34" charset="0"/>
              </a:rPr>
              <a:t>大模型降价潮：</a:t>
            </a:r>
            <a:r>
              <a:rPr lang="zh-CN" altLang="en-US" sz="2400" dirty="0">
                <a:latin typeface="Gill Sans MT" panose="020B0502020104020203" pitchFamily="34" charset="0"/>
              </a:rPr>
              <a:t>开源模型倒逼闭源模型</a:t>
            </a:r>
            <a:endParaRPr lang="en-US" altLang="zh-CN" sz="2800" dirty="0">
              <a:latin typeface="Gill Sans MT" panose="020B0502020104020203" pitchFamily="34" charset="0"/>
            </a:endParaRPr>
          </a:p>
          <a:p>
            <a:pPr marL="696306" lvl="1" indent="-457200">
              <a:lnSpc>
                <a:spcPct val="200000"/>
              </a:lnSpc>
              <a:buFont typeface="+mj-lt"/>
              <a:buAutoNum type="arabicPeriod"/>
            </a:pPr>
            <a:r>
              <a:rPr lang="zh-CN" altLang="en-US" sz="2800" dirty="0">
                <a:solidFill>
                  <a:srgbClr val="FF0000"/>
                </a:solidFill>
                <a:latin typeface="Gill Sans MT" panose="020B0502020104020203" pitchFamily="34" charset="0"/>
              </a:rPr>
              <a:t>国内大模型发展：</a:t>
            </a:r>
            <a:r>
              <a:rPr lang="zh-CN" altLang="en-US" sz="2400" dirty="0">
                <a:latin typeface="Gill Sans MT" panose="020B0502020104020203" pitchFamily="34" charset="0"/>
              </a:rPr>
              <a:t>开源</a:t>
            </a:r>
            <a:r>
              <a:rPr lang="en-US" altLang="zh-CN" sz="2400" dirty="0">
                <a:latin typeface="Gill Sans MT" panose="020B0502020104020203" pitchFamily="34" charset="0"/>
              </a:rPr>
              <a:t>LLAMA</a:t>
            </a:r>
            <a:r>
              <a:rPr lang="zh-CN" altLang="en-US" sz="2400" dirty="0">
                <a:latin typeface="Gill Sans MT" panose="020B0502020104020203" pitchFamily="34" charset="0"/>
              </a:rPr>
              <a:t>引导国内百花齐放</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zh-CN" altLang="en-US" sz="2800" dirty="0">
                <a:solidFill>
                  <a:srgbClr val="FF0000"/>
                </a:solidFill>
                <a:latin typeface="Gill Sans MT" panose="020B0502020104020203" pitchFamily="34" charset="0"/>
              </a:rPr>
              <a:t>大模型的技术发展：</a:t>
            </a:r>
            <a:r>
              <a:rPr lang="en-US" altLang="zh-CN" sz="2400" dirty="0">
                <a:latin typeface="Gill Sans MT" panose="020B0502020104020203" pitchFamily="34" charset="0"/>
              </a:rPr>
              <a:t>MOE</a:t>
            </a:r>
            <a:r>
              <a:rPr lang="zh-CN" altLang="en-US" sz="2400" dirty="0">
                <a:latin typeface="Gill Sans MT" panose="020B0502020104020203" pitchFamily="34" charset="0"/>
              </a:rPr>
              <a:t>？长序列？稠密万亿？为什么 </a:t>
            </a:r>
            <a:r>
              <a:rPr lang="en" altLang="zh-CN" sz="2400" dirty="0">
                <a:latin typeface="Gill Sans MT" panose="020B0502020104020203" pitchFamily="34" charset="0"/>
              </a:rPr>
              <a:t>meta </a:t>
            </a:r>
            <a:r>
              <a:rPr lang="zh-CN" altLang="en-US" sz="2400" dirty="0">
                <a:latin typeface="Gill Sans MT" panose="020B0502020104020203" pitchFamily="34" charset="0"/>
              </a:rPr>
              <a:t>这么大方？</a:t>
            </a:r>
            <a:endParaRPr lang="en-US" altLang="zh-CN" sz="2400" dirty="0">
              <a:latin typeface="Gill Sans MT" panose="020B0502020104020203" pitchFamily="34" charset="0"/>
            </a:endParaRPr>
          </a:p>
        </p:txBody>
      </p:sp>
    </p:spTree>
    <p:extLst>
      <p:ext uri="{BB962C8B-B14F-4D97-AF65-F5344CB8AC3E}">
        <p14:creationId xmlns:p14="http://schemas.microsoft.com/office/powerpoint/2010/main" val="330873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EADB389-CA47-3061-5B4C-7EE7B441AE51}"/>
              </a:ext>
            </a:extLst>
          </p:cNvPr>
          <p:cNvSpPr>
            <a:spLocks noGrp="1"/>
          </p:cNvSpPr>
          <p:nvPr>
            <p:ph type="title"/>
          </p:nvPr>
        </p:nvSpPr>
        <p:spPr/>
        <p:txBody>
          <a:bodyPr/>
          <a:lstStyle/>
          <a:p>
            <a:r>
              <a:rPr lang="zh-CN" altLang="en-US" dirty="0"/>
              <a:t>闭源大模型：缺点</a:t>
            </a:r>
          </a:p>
        </p:txBody>
      </p:sp>
      <p:sp>
        <p:nvSpPr>
          <p:cNvPr id="8" name="内容占位符 7">
            <a:extLst>
              <a:ext uri="{FF2B5EF4-FFF2-40B4-BE49-F238E27FC236}">
                <a16:creationId xmlns:a16="http://schemas.microsoft.com/office/drawing/2014/main" id="{60B40743-4BC1-4816-5F99-F0602A3DB08E}"/>
              </a:ext>
            </a:extLst>
          </p:cNvPr>
          <p:cNvSpPr>
            <a:spLocks noGrp="1"/>
          </p:cNvSpPr>
          <p:nvPr>
            <p:ph sz="half" idx="1"/>
          </p:nvPr>
        </p:nvSpPr>
        <p:spPr/>
        <p:txBody>
          <a:bodyPr/>
          <a:lstStyle/>
          <a:p>
            <a:pPr marL="457200" indent="-457200">
              <a:buFont typeface="+mj-lt"/>
              <a:buAutoNum type="arabicPeriod"/>
            </a:pPr>
            <a:r>
              <a:rPr lang="zh-CN" altLang="en-US" b="1" dirty="0"/>
              <a:t>透明性不足</a:t>
            </a:r>
          </a:p>
          <a:p>
            <a:pPr lvl="1"/>
            <a:r>
              <a:rPr lang="zh-CN" altLang="en-US" sz="1600" dirty="0"/>
              <a:t>闭源模型的代码和数据不公开，外部研究人员和用户无法验证模型的内部机制和行为。这可能导致模型存在潜在的偏见和错误，而用户无法有效发现和纠正​</a:t>
            </a:r>
            <a:r>
              <a:rPr lang="zh-CN" altLang="en" sz="1600" dirty="0"/>
              <a:t>。</a:t>
            </a:r>
          </a:p>
          <a:p>
            <a:pPr marL="457200" indent="-457200">
              <a:buFont typeface="+mj-lt"/>
              <a:buAutoNum type="arabicPeriod"/>
            </a:pPr>
            <a:r>
              <a:rPr lang="zh-CN" altLang="en-US" b="1" dirty="0"/>
              <a:t>创新受限</a:t>
            </a:r>
          </a:p>
          <a:p>
            <a:pPr lvl="1"/>
            <a:r>
              <a:rPr lang="zh-CN" altLang="en-US" sz="1600" dirty="0"/>
              <a:t>由于闭源模型的开发和改进仅限于开发公司内部，外部社区无法直接贡献或改进模型。这可能限制技术的创新和发展速度​</a:t>
            </a:r>
            <a:r>
              <a:rPr lang="en" altLang="zh-CN" sz="1600" dirty="0"/>
              <a:t>​</a:t>
            </a:r>
            <a:r>
              <a:rPr lang="zh-CN" altLang="en" sz="1600" dirty="0"/>
              <a:t>。</a:t>
            </a:r>
          </a:p>
          <a:p>
            <a:pPr marL="457200" indent="-457200">
              <a:buFont typeface="+mj-lt"/>
              <a:buAutoNum type="arabicPeriod"/>
            </a:pPr>
            <a:r>
              <a:rPr lang="zh-CN" altLang="en-US" b="1" dirty="0"/>
              <a:t>成本和准入门槛</a:t>
            </a:r>
          </a:p>
          <a:p>
            <a:pPr lvl="1"/>
            <a:r>
              <a:rPr lang="zh-CN" altLang="en-US" sz="1600" dirty="0"/>
              <a:t>闭源模型通常通过付费</a:t>
            </a:r>
            <a:r>
              <a:rPr lang="en" altLang="zh-CN" sz="1600" dirty="0"/>
              <a:t>API</a:t>
            </a:r>
            <a:r>
              <a:rPr lang="zh-CN" altLang="en-US" sz="1600" dirty="0"/>
              <a:t>提供服务，对于个人开发者和小型企业来说，成本可能较高。同时，使用闭源模型需要遵守严格的使用协议，这也限制了模型的灵活应用​</a:t>
            </a:r>
            <a:r>
              <a:rPr lang="zh-CN" altLang="en" sz="1600" dirty="0"/>
              <a:t>。</a:t>
            </a:r>
          </a:p>
        </p:txBody>
      </p:sp>
    </p:spTree>
    <p:extLst>
      <p:ext uri="{BB962C8B-B14F-4D97-AF65-F5344CB8AC3E}">
        <p14:creationId xmlns:p14="http://schemas.microsoft.com/office/powerpoint/2010/main" val="768377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1D4074D-6732-B080-BC00-D75CBC3EC0B7}"/>
              </a:ext>
            </a:extLst>
          </p:cNvPr>
          <p:cNvSpPr>
            <a:spLocks noGrp="1"/>
          </p:cNvSpPr>
          <p:nvPr>
            <p:ph type="title"/>
          </p:nvPr>
        </p:nvSpPr>
        <p:spPr/>
        <p:txBody>
          <a:bodyPr/>
          <a:lstStyle/>
          <a:p>
            <a:r>
              <a:rPr lang="zh-CN" altLang="en-US" dirty="0"/>
              <a:t>开源和闭源对比</a:t>
            </a:r>
          </a:p>
        </p:txBody>
      </p:sp>
      <p:graphicFrame>
        <p:nvGraphicFramePr>
          <p:cNvPr id="6" name="内容占位符 5">
            <a:extLst>
              <a:ext uri="{FF2B5EF4-FFF2-40B4-BE49-F238E27FC236}">
                <a16:creationId xmlns:a16="http://schemas.microsoft.com/office/drawing/2014/main" id="{4DEA20D7-77BC-72C5-340A-0E143C6FB7BB}"/>
              </a:ext>
            </a:extLst>
          </p:cNvPr>
          <p:cNvGraphicFramePr>
            <a:graphicFrameLocks noGrp="1"/>
          </p:cNvGraphicFramePr>
          <p:nvPr>
            <p:ph sz="half" idx="1"/>
            <p:extLst>
              <p:ext uri="{D42A27DB-BD31-4B8C-83A1-F6EECF244321}">
                <p14:modId xmlns:p14="http://schemas.microsoft.com/office/powerpoint/2010/main" val="2376277635"/>
              </p:ext>
            </p:extLst>
          </p:nvPr>
        </p:nvGraphicFramePr>
        <p:xfrm>
          <a:off x="623888" y="1360488"/>
          <a:ext cx="10963276" cy="4735513"/>
        </p:xfrm>
        <a:graphic>
          <a:graphicData uri="http://schemas.openxmlformats.org/drawingml/2006/table">
            <a:tbl>
              <a:tblPr firstRow="1" bandRow="1">
                <a:tableStyleId>{5940675A-B579-460E-94D1-54222C63F5DA}</a:tableStyleId>
              </a:tblPr>
              <a:tblGrid>
                <a:gridCol w="2302192">
                  <a:extLst>
                    <a:ext uri="{9D8B030D-6E8A-4147-A177-3AD203B41FA5}">
                      <a16:colId xmlns:a16="http://schemas.microsoft.com/office/drawing/2014/main" val="2572490723"/>
                    </a:ext>
                  </a:extLst>
                </a:gridCol>
                <a:gridCol w="4330542">
                  <a:extLst>
                    <a:ext uri="{9D8B030D-6E8A-4147-A177-3AD203B41FA5}">
                      <a16:colId xmlns:a16="http://schemas.microsoft.com/office/drawing/2014/main" val="2785627270"/>
                    </a:ext>
                  </a:extLst>
                </a:gridCol>
                <a:gridCol w="4330542">
                  <a:extLst>
                    <a:ext uri="{9D8B030D-6E8A-4147-A177-3AD203B41FA5}">
                      <a16:colId xmlns:a16="http://schemas.microsoft.com/office/drawing/2014/main" val="1673876546"/>
                    </a:ext>
                  </a:extLst>
                </a:gridCol>
              </a:tblGrid>
              <a:tr h="477222">
                <a:tc>
                  <a:txBody>
                    <a:bodyPr/>
                    <a:lstStyle/>
                    <a:p>
                      <a:pPr algn="ctr"/>
                      <a:endParaRPr kumimoji="0" lang="zh-CN" altLang="en-US" sz="2000" b="1" i="0" u="none" strike="noStrike" kern="0" cap="none" spc="0" normalizeH="0" baseline="0" dirty="0">
                        <a:ln>
                          <a:noFill/>
                        </a:ln>
                        <a:solidFill>
                          <a:schemeClr val="bg1"/>
                        </a:solidFill>
                        <a:effectLst/>
                        <a:uLnTx/>
                        <a:uFillTx/>
                        <a:latin typeface="Gill Sans MT" panose="020B0502020104020203" pitchFamily="34" charset="0"/>
                        <a:ea typeface="微软雅黑" pitchFamily="34" charset="-122"/>
                        <a:cs typeface="+mn-cs"/>
                      </a:endParaRPr>
                    </a:p>
                  </a:txBody>
                  <a:tcPr anchor="ctr">
                    <a:solidFill>
                      <a:srgbClr val="92D050"/>
                    </a:solidFill>
                  </a:tcPr>
                </a:tc>
                <a:tc>
                  <a:txBody>
                    <a:bodyPr/>
                    <a:lstStyle/>
                    <a:p>
                      <a:pPr algn="ctr"/>
                      <a:r>
                        <a:rPr kumimoji="0" lang="zh-CN" altLang="en-US" sz="2000" b="1" i="0" u="none" strike="noStrike" kern="0" cap="none" spc="0" normalizeH="0" baseline="0" dirty="0">
                          <a:ln>
                            <a:noFill/>
                          </a:ln>
                          <a:solidFill>
                            <a:schemeClr val="bg1"/>
                          </a:solidFill>
                          <a:effectLst/>
                          <a:uLnTx/>
                          <a:uFillTx/>
                          <a:latin typeface="Gill Sans MT" panose="020B0502020104020203" pitchFamily="34" charset="0"/>
                          <a:ea typeface="微软雅黑" pitchFamily="34" charset="-122"/>
                          <a:cs typeface="+mn-cs"/>
                        </a:rPr>
                        <a:t>开源大模型</a:t>
                      </a:r>
                    </a:p>
                  </a:txBody>
                  <a:tcPr anchor="ctr">
                    <a:solidFill>
                      <a:srgbClr val="92D050"/>
                    </a:solidFill>
                  </a:tcPr>
                </a:tc>
                <a:tc>
                  <a:txBody>
                    <a:bodyPr/>
                    <a:lstStyle/>
                    <a:p>
                      <a:pPr algn="ctr"/>
                      <a:r>
                        <a:rPr kumimoji="0" lang="zh-CN" altLang="en-US" sz="2000" b="1" i="0" u="none" strike="noStrike" kern="0" cap="none" spc="0" normalizeH="0" baseline="0" dirty="0">
                          <a:ln>
                            <a:noFill/>
                          </a:ln>
                          <a:solidFill>
                            <a:schemeClr val="bg1"/>
                          </a:solidFill>
                          <a:effectLst/>
                          <a:uLnTx/>
                          <a:uFillTx/>
                          <a:latin typeface="Gill Sans MT" panose="020B0502020104020203" pitchFamily="34" charset="0"/>
                          <a:ea typeface="微软雅黑" pitchFamily="34" charset="-122"/>
                          <a:cs typeface="+mn-cs"/>
                        </a:rPr>
                        <a:t>闭源大模型</a:t>
                      </a:r>
                    </a:p>
                  </a:txBody>
                  <a:tcPr anchor="ctr">
                    <a:solidFill>
                      <a:srgbClr val="92D050"/>
                    </a:solidFill>
                  </a:tcPr>
                </a:tc>
                <a:extLst>
                  <a:ext uri="{0D108BD9-81ED-4DB2-BD59-A6C34878D82A}">
                    <a16:rowId xmlns:a16="http://schemas.microsoft.com/office/drawing/2014/main" val="3735182780"/>
                  </a:ext>
                </a:extLst>
              </a:tr>
              <a:tr h="991154">
                <a:tc>
                  <a:txBody>
                    <a:bodyPr/>
                    <a:lstStyle/>
                    <a:p>
                      <a:r>
                        <a:rPr kumimoji="0" lang="zh-CN" altLang="en-US" sz="1600" b="1"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透明性与可控性</a:t>
                      </a:r>
                    </a:p>
                  </a:txBody>
                  <a:tcPr anchor="ctr"/>
                </a:tc>
                <a:tc>
                  <a:txBody>
                    <a:bodyPr/>
                    <a:lstStyle/>
                    <a:p>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透明性更高，任何人都可以查看和验证其代码和数据，确保模型的行为符合预期。这对于学术研究和技术验证非常重要。</a:t>
                      </a:r>
                    </a:p>
                  </a:txBody>
                  <a:tcPr anchor="ctr"/>
                </a:tc>
                <a:tc>
                  <a:txBody>
                    <a:bodyPr/>
                    <a:lstStyle/>
                    <a:p>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更注重控制和保护，开发者可以完全掌握模型的使用和分发，防止技术泄露和被滥用。</a:t>
                      </a:r>
                    </a:p>
                  </a:txBody>
                  <a:tcPr anchor="ctr"/>
                </a:tc>
                <a:extLst>
                  <a:ext uri="{0D108BD9-81ED-4DB2-BD59-A6C34878D82A}">
                    <a16:rowId xmlns:a16="http://schemas.microsoft.com/office/drawing/2014/main" val="3533929533"/>
                  </a:ext>
                </a:extLst>
              </a:tr>
              <a:tr h="1284829">
                <a:tc>
                  <a:txBody>
                    <a:bodyPr/>
                    <a:lstStyle/>
                    <a:p>
                      <a:r>
                        <a:rPr kumimoji="0" lang="zh-CN" altLang="en-US" sz="1600" b="1"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创新速度与商业应用</a:t>
                      </a:r>
                    </a:p>
                  </a:txBody>
                  <a:tcPr anchor="ctr"/>
                </a:tc>
                <a:tc>
                  <a:txBody>
                    <a:bodyPr/>
                    <a:lstStyle/>
                    <a:p>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通过社区协作，能够快速迭代和创新，推动技术进步。例如，</a:t>
                      </a:r>
                      <a:r>
                        <a:rPr kumimoji="0" lang="en" altLang="zh-CN"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Hugging Face</a:t>
                      </a:r>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的</a:t>
                      </a:r>
                      <a:r>
                        <a:rPr kumimoji="0" lang="en" altLang="zh-CN"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Transformers</a:t>
                      </a:r>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库得益于全球开发者的共同贡献，发展迅速。</a:t>
                      </a:r>
                    </a:p>
                  </a:txBody>
                  <a:tcPr anchor="ctr"/>
                </a:tc>
                <a:tc>
                  <a:txBody>
                    <a:bodyPr/>
                    <a:lstStyle/>
                    <a:p>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主要依靠公司内部的研发团队进行创新，虽然可能速度较慢，但通常更具商业应用的针对性和稳定性。例如，</a:t>
                      </a:r>
                      <a:r>
                        <a:rPr kumimoji="0" lang="en" altLang="zh-CN"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OpenAI</a:t>
                      </a:r>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的</a:t>
                      </a:r>
                      <a:r>
                        <a:rPr kumimoji="0" lang="en" altLang="zh-CN"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GPT-3</a:t>
                      </a:r>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通过付费</a:t>
                      </a:r>
                      <a:r>
                        <a:rPr kumimoji="0" lang="en" altLang="zh-CN"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API</a:t>
                      </a:r>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提供强大的商业服务。</a:t>
                      </a:r>
                    </a:p>
                  </a:txBody>
                  <a:tcPr anchor="ctr"/>
                </a:tc>
                <a:extLst>
                  <a:ext uri="{0D108BD9-81ED-4DB2-BD59-A6C34878D82A}">
                    <a16:rowId xmlns:a16="http://schemas.microsoft.com/office/drawing/2014/main" val="2616905310"/>
                  </a:ext>
                </a:extLst>
              </a:tr>
              <a:tr h="1284829">
                <a:tc>
                  <a:txBody>
                    <a:bodyPr/>
                    <a:lstStyle/>
                    <a:p>
                      <a:r>
                        <a:rPr kumimoji="0" lang="zh-CN" altLang="en-US" sz="1600" b="1"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资源共享与独占优势</a:t>
                      </a:r>
                    </a:p>
                  </a:txBody>
                  <a:tcPr anchor="ctr"/>
                </a:tc>
                <a:tc>
                  <a:txBody>
                    <a:bodyPr/>
                    <a:lstStyle/>
                    <a:p>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资源共享方面表现突出，任何人都可以利用这些开源资源进行学习和研究，促进技术的普及和应用。</a:t>
                      </a:r>
                    </a:p>
                  </a:txBody>
                  <a:tcPr anchor="ctr"/>
                </a:tc>
                <a:tc>
                  <a:txBody>
                    <a:bodyPr/>
                    <a:lstStyle/>
                    <a:p>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通过保护知识产权，确保技术的独占优势，从而在市场竞争中占据有利地位。这种模式能够为公司带来可观的经济收益，支持进一步的研发投入。</a:t>
                      </a:r>
                    </a:p>
                  </a:txBody>
                  <a:tcPr anchor="ctr"/>
                </a:tc>
                <a:extLst>
                  <a:ext uri="{0D108BD9-81ED-4DB2-BD59-A6C34878D82A}">
                    <a16:rowId xmlns:a16="http://schemas.microsoft.com/office/drawing/2014/main" val="1434618201"/>
                  </a:ext>
                </a:extLst>
              </a:tr>
              <a:tr h="697479">
                <a:tc>
                  <a:txBody>
                    <a:bodyPr/>
                    <a:lstStyle/>
                    <a:p>
                      <a:r>
                        <a:rPr kumimoji="0" lang="zh-CN" altLang="en-US" sz="1600" b="1"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安全与隐私</a:t>
                      </a:r>
                    </a:p>
                  </a:txBody>
                  <a:tcPr anchor="ctr"/>
                </a:tc>
                <a:tc>
                  <a:txBody>
                    <a:bodyPr/>
                    <a:lstStyle/>
                    <a:p>
                      <a:pPr marL="0" algn="l" defTabSz="1219200" rtl="0" eaLnBrk="1" latinLnBrk="0" hangingPunct="1"/>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公开性带来了潜在的安全和隐私风险，恶意行为者可能利用这些资源进行攻击或滥用。</a:t>
                      </a:r>
                    </a:p>
                  </a:txBody>
                  <a:tcPr anchor="ctr"/>
                </a:tc>
                <a:tc>
                  <a:txBody>
                    <a:bodyPr/>
                    <a:lstStyle/>
                    <a:p>
                      <a:pPr marL="0" algn="l" defTabSz="1219200" rtl="0" eaLnBrk="1" latinLnBrk="0" hangingPunct="1"/>
                      <a:r>
                        <a: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rPr>
                        <a:t>通过控制代码和数据的访问，能够更好地保护用户隐私和数据安全，降低被恶意利用的风险。</a:t>
                      </a:r>
                    </a:p>
                  </a:txBody>
                  <a:tcPr anchor="ctr"/>
                </a:tc>
                <a:extLst>
                  <a:ext uri="{0D108BD9-81ED-4DB2-BD59-A6C34878D82A}">
                    <a16:rowId xmlns:a16="http://schemas.microsoft.com/office/drawing/2014/main" val="42596705"/>
                  </a:ext>
                </a:extLst>
              </a:tr>
            </a:tbl>
          </a:graphicData>
        </a:graphic>
      </p:graphicFrame>
    </p:spTree>
    <p:extLst>
      <p:ext uri="{BB962C8B-B14F-4D97-AF65-F5344CB8AC3E}">
        <p14:creationId xmlns:p14="http://schemas.microsoft.com/office/powerpoint/2010/main" val="46163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3444C73-98DD-D701-B90B-EC50979EDC3C}"/>
              </a:ext>
            </a:extLst>
          </p:cNvPr>
          <p:cNvSpPr>
            <a:spLocks noGrp="1"/>
          </p:cNvSpPr>
          <p:nvPr>
            <p:ph sz="half" idx="1"/>
          </p:nvPr>
        </p:nvSpPr>
        <p:spPr/>
        <p:txBody>
          <a:bodyPr>
            <a:normAutofit/>
          </a:bodyPr>
          <a:lstStyle/>
          <a:p>
            <a:r>
              <a:rPr lang="en-US" altLang="zh-CN" sz="8800" dirty="0"/>
              <a:t>05.</a:t>
            </a:r>
            <a:r>
              <a:rPr lang="zh-CN" altLang="en-US" sz="8800" dirty="0"/>
              <a:t> </a:t>
            </a:r>
            <a:endParaRPr lang="en-US" altLang="zh-CN" sz="8800" dirty="0"/>
          </a:p>
          <a:p>
            <a:r>
              <a:rPr lang="zh-CN" altLang="en-US" sz="8800" dirty="0"/>
              <a:t>大模型发展思考</a:t>
            </a:r>
          </a:p>
        </p:txBody>
      </p:sp>
    </p:spTree>
    <p:extLst>
      <p:ext uri="{BB962C8B-B14F-4D97-AF65-F5344CB8AC3E}">
        <p14:creationId xmlns:p14="http://schemas.microsoft.com/office/powerpoint/2010/main" val="1434126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1D0FD91-77BF-12EC-827E-071F929FC6F1}"/>
              </a:ext>
            </a:extLst>
          </p:cNvPr>
          <p:cNvSpPr>
            <a:spLocks noGrp="1"/>
          </p:cNvSpPr>
          <p:nvPr>
            <p:ph type="title"/>
          </p:nvPr>
        </p:nvSpPr>
        <p:spPr/>
        <p:txBody>
          <a:bodyPr/>
          <a:lstStyle/>
          <a:p>
            <a:r>
              <a:rPr lang="zh-CN" altLang="en-US" dirty="0">
                <a:solidFill>
                  <a:srgbClr val="C00000"/>
                </a:solidFill>
              </a:rPr>
              <a:t>问题讨论</a:t>
            </a:r>
          </a:p>
        </p:txBody>
      </p:sp>
      <p:sp>
        <p:nvSpPr>
          <p:cNvPr id="7" name="内容占位符 6">
            <a:extLst>
              <a:ext uri="{FF2B5EF4-FFF2-40B4-BE49-F238E27FC236}">
                <a16:creationId xmlns:a16="http://schemas.microsoft.com/office/drawing/2014/main" id="{35946CFB-62BE-B71D-4296-DC2A31C0BB79}"/>
              </a:ext>
            </a:extLst>
          </p:cNvPr>
          <p:cNvSpPr>
            <a:spLocks noGrp="1"/>
          </p:cNvSpPr>
          <p:nvPr>
            <p:ph sz="half" idx="1"/>
          </p:nvPr>
        </p:nvSpPr>
        <p:spPr/>
        <p:txBody>
          <a:bodyPr/>
          <a:lstStyle/>
          <a:p>
            <a:pPr marL="342900" indent="-342900">
              <a:buFont typeface="Arial" panose="020B0604020202020204" pitchFamily="34" charset="0"/>
              <a:buChar char="•"/>
            </a:pPr>
            <a:r>
              <a:rPr lang="zh-CN" altLang="en-US" dirty="0"/>
              <a:t>扎心了，为什么小扎这么热心，这么大方开源</a:t>
            </a:r>
            <a:r>
              <a:rPr lang="en-US" altLang="zh-CN" dirty="0"/>
              <a:t> LLAMA3.1</a:t>
            </a:r>
            <a:r>
              <a:rPr lang="zh-CN" altLang="en-US" dirty="0"/>
              <a:t>？</a:t>
            </a:r>
            <a:endParaRPr lang="zh-CN" altLang="en-US" sz="2000" dirty="0">
              <a:latin typeface="Gill Sans MT" panose="020B0502020104020203" pitchFamily="34" charset="0"/>
            </a:endParaRPr>
          </a:p>
        </p:txBody>
      </p:sp>
      <p:pic>
        <p:nvPicPr>
          <p:cNvPr id="6146" name="Picture 2" descr="Le groupe Facebook change de nom et devient Meta">
            <a:extLst>
              <a:ext uri="{FF2B5EF4-FFF2-40B4-BE49-F238E27FC236}">
                <a16:creationId xmlns:a16="http://schemas.microsoft.com/office/drawing/2014/main" id="{8C47C7FF-5172-8AC2-714E-AB2F3FDFF7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3" b="28546"/>
          <a:stretch/>
        </p:blipFill>
        <p:spPr bwMode="auto">
          <a:xfrm>
            <a:off x="553766" y="2522582"/>
            <a:ext cx="7090516" cy="3769360"/>
          </a:xfrm>
          <a:prstGeom prst="roundRect">
            <a:avLst>
              <a:gd name="adj" fmla="val 436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81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14BD4-E981-021E-5972-1040D700B0AF}"/>
              </a:ext>
            </a:extLst>
          </p:cNvPr>
          <p:cNvSpPr>
            <a:spLocks noGrp="1"/>
          </p:cNvSpPr>
          <p:nvPr>
            <p:ph type="title"/>
          </p:nvPr>
        </p:nvSpPr>
        <p:spPr/>
        <p:txBody>
          <a:bodyPr/>
          <a:lstStyle/>
          <a:p>
            <a:r>
              <a:rPr lang="zh-CN" altLang="en-US" dirty="0">
                <a:solidFill>
                  <a:srgbClr val="C00000"/>
                </a:solidFill>
              </a:rPr>
              <a:t>问题讨论</a:t>
            </a:r>
            <a:endParaRPr kumimoji="1" lang="zh-CN" altLang="en-US" dirty="0"/>
          </a:p>
        </p:txBody>
      </p:sp>
      <p:sp>
        <p:nvSpPr>
          <p:cNvPr id="3" name="内容占位符 2">
            <a:extLst>
              <a:ext uri="{FF2B5EF4-FFF2-40B4-BE49-F238E27FC236}">
                <a16:creationId xmlns:a16="http://schemas.microsoft.com/office/drawing/2014/main" id="{8631E3F7-6971-8682-2DFD-C11C19747D00}"/>
              </a:ext>
            </a:extLst>
          </p:cNvPr>
          <p:cNvSpPr>
            <a:spLocks noGrp="1"/>
          </p:cNvSpPr>
          <p:nvPr>
            <p:ph sz="half" idx="1"/>
          </p:nvPr>
        </p:nvSpPr>
        <p:spPr/>
        <p:txBody>
          <a:bodyPr/>
          <a:lstStyle/>
          <a:p>
            <a:pPr>
              <a:buFont typeface="Arial" panose="020B0604020202020204" pitchFamily="34" charset="0"/>
              <a:buChar char="•"/>
            </a:pPr>
            <a:r>
              <a:rPr lang="zh-CN" altLang="en-US" dirty="0"/>
              <a:t>扎克伯格接受 </a:t>
            </a:r>
            <a:r>
              <a:rPr lang="en" altLang="zh-CN" dirty="0"/>
              <a:t>AI </a:t>
            </a:r>
            <a:r>
              <a:rPr lang="zh-CN" altLang="en-US" dirty="0"/>
              <a:t>博主采访时谈到对 </a:t>
            </a:r>
            <a:r>
              <a:rPr lang="en" altLang="zh-CN" dirty="0"/>
              <a:t>Llama3</a:t>
            </a:r>
            <a:r>
              <a:rPr lang="zh-CN" altLang="en" dirty="0"/>
              <a:t>「</a:t>
            </a:r>
            <a:r>
              <a:rPr lang="zh-CN" altLang="en-US" dirty="0"/>
              <a:t>超大杯」的使用场景期待</a:t>
            </a:r>
          </a:p>
        </p:txBody>
      </p:sp>
      <p:pic>
        <p:nvPicPr>
          <p:cNvPr id="7170" name="Picture 2">
            <a:extLst>
              <a:ext uri="{FF2B5EF4-FFF2-40B4-BE49-F238E27FC236}">
                <a16:creationId xmlns:a16="http://schemas.microsoft.com/office/drawing/2014/main" id="{D05E7271-4585-5A7D-0989-3F4704A74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66" y="2456230"/>
            <a:ext cx="6893514" cy="3835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178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1D0FD91-77BF-12EC-827E-071F929FC6F1}"/>
              </a:ext>
            </a:extLst>
          </p:cNvPr>
          <p:cNvSpPr>
            <a:spLocks noGrp="1"/>
          </p:cNvSpPr>
          <p:nvPr>
            <p:ph type="title"/>
          </p:nvPr>
        </p:nvSpPr>
        <p:spPr/>
        <p:txBody>
          <a:bodyPr/>
          <a:lstStyle/>
          <a:p>
            <a:r>
              <a:rPr lang="zh-CN" altLang="en-US" dirty="0">
                <a:solidFill>
                  <a:srgbClr val="C00000"/>
                </a:solidFill>
              </a:rPr>
              <a:t>为什么</a:t>
            </a:r>
            <a:r>
              <a:rPr lang="en-US" altLang="zh-CN" dirty="0">
                <a:solidFill>
                  <a:srgbClr val="C00000"/>
                </a:solidFill>
              </a:rPr>
              <a:t> MATE </a:t>
            </a:r>
            <a:r>
              <a:rPr lang="zh-CN" altLang="en-US" dirty="0">
                <a:solidFill>
                  <a:srgbClr val="C00000"/>
                </a:solidFill>
              </a:rPr>
              <a:t>这么大方？</a:t>
            </a:r>
          </a:p>
        </p:txBody>
      </p:sp>
      <p:sp>
        <p:nvSpPr>
          <p:cNvPr id="7" name="内容占位符 6">
            <a:extLst>
              <a:ext uri="{FF2B5EF4-FFF2-40B4-BE49-F238E27FC236}">
                <a16:creationId xmlns:a16="http://schemas.microsoft.com/office/drawing/2014/main" id="{35946CFB-62BE-B71D-4296-DC2A31C0BB79}"/>
              </a:ext>
            </a:extLst>
          </p:cNvPr>
          <p:cNvSpPr>
            <a:spLocks noGrp="1"/>
          </p:cNvSpPr>
          <p:nvPr>
            <p:ph sz="half" idx="1"/>
          </p:nvPr>
        </p:nvSpPr>
        <p:spPr/>
        <p:txBody>
          <a:bodyPr/>
          <a:lstStyle/>
          <a:p>
            <a:pPr>
              <a:buFont typeface="Arial" panose="020B0604020202020204" pitchFamily="34" charset="0"/>
              <a:buChar char="•"/>
            </a:pPr>
            <a:r>
              <a:rPr lang="en" altLang="zh-CN" sz="2000" b="1" dirty="0"/>
              <a:t>Llama </a:t>
            </a:r>
            <a:r>
              <a:rPr lang="zh-CN" altLang="en-US" sz="2000" b="1" dirty="0"/>
              <a:t>有机会成为开源 </a:t>
            </a:r>
            <a:r>
              <a:rPr lang="en" altLang="zh-CN" sz="2000" b="1" dirty="0"/>
              <a:t>AI </a:t>
            </a:r>
            <a:r>
              <a:rPr lang="zh-CN" altLang="en-US" sz="2000" b="1" dirty="0"/>
              <a:t>的行业标准，就像 </a:t>
            </a:r>
            <a:r>
              <a:rPr lang="en" altLang="zh-CN" sz="2000" b="1" dirty="0"/>
              <a:t>Linux </a:t>
            </a:r>
            <a:r>
              <a:rPr lang="zh-CN" altLang="en-US" sz="2000" b="1" dirty="0"/>
              <a:t>之于操作系统一样：</a:t>
            </a:r>
            <a:endParaRPr lang="en-US" altLang="zh-CN" sz="2000" b="1" dirty="0"/>
          </a:p>
          <a:p>
            <a:pPr marL="582006" lvl="1" indent="-342900">
              <a:lnSpc>
                <a:spcPct val="200000"/>
              </a:lnSpc>
              <a:buFont typeface="+mj-lt"/>
              <a:buAutoNum type="arabicPeriod"/>
            </a:pPr>
            <a:r>
              <a:rPr lang="zh-CN" altLang="en-US" sz="1800" dirty="0">
                <a:latin typeface="Gill Sans MT" panose="020B0502020104020203" pitchFamily="34" charset="0"/>
              </a:rPr>
              <a:t>开源正在迅速缩小差距，</a:t>
            </a:r>
            <a:r>
              <a:rPr lang="en" altLang="zh-CN" sz="1800" dirty="0">
                <a:latin typeface="Gill Sans MT" panose="020B0502020104020203" pitchFamily="34" charset="0"/>
              </a:rPr>
              <a:t>Meta </a:t>
            </a:r>
            <a:r>
              <a:rPr lang="zh-CN" altLang="en-US" sz="1800" dirty="0">
                <a:latin typeface="Gill Sans MT" panose="020B0502020104020203" pitchFamily="34" charset="0"/>
              </a:rPr>
              <a:t>预计未来几代 </a:t>
            </a:r>
            <a:r>
              <a:rPr lang="en" altLang="zh-CN" sz="1800" dirty="0">
                <a:latin typeface="Gill Sans MT" panose="020B0502020104020203" pitchFamily="34" charset="0"/>
              </a:rPr>
              <a:t>Llama </a:t>
            </a:r>
            <a:r>
              <a:rPr lang="zh-CN" altLang="en-US" sz="1800" dirty="0">
                <a:latin typeface="Gill Sans MT" panose="020B0502020104020203" pitchFamily="34" charset="0"/>
              </a:rPr>
              <a:t>将成为业内最先进大模型；</a:t>
            </a:r>
            <a:endParaRPr lang="en-US" altLang="zh-CN" sz="1800" dirty="0">
              <a:latin typeface="Gill Sans MT" panose="020B0502020104020203" pitchFamily="34" charset="0"/>
            </a:endParaRPr>
          </a:p>
          <a:p>
            <a:pPr marL="582006" lvl="1" indent="-342900">
              <a:lnSpc>
                <a:spcPct val="200000"/>
              </a:lnSpc>
              <a:buFont typeface="+mj-lt"/>
              <a:buAutoNum type="arabicPeriod"/>
            </a:pPr>
            <a:r>
              <a:rPr lang="en" altLang="zh-CN" sz="1800" dirty="0">
                <a:latin typeface="Gill Sans MT" panose="020B0502020104020203" pitchFamily="34" charset="0"/>
              </a:rPr>
              <a:t>Meta </a:t>
            </a:r>
            <a:r>
              <a:rPr lang="zh-CN" altLang="en-US" sz="1800" dirty="0">
                <a:latin typeface="Gill Sans MT" panose="020B0502020104020203" pitchFamily="34" charset="0"/>
              </a:rPr>
              <a:t>还将通过建立广泛、开放的生态 </a:t>
            </a:r>
            <a:r>
              <a:rPr lang="en-US" altLang="zh-CN" sz="1800" dirty="0">
                <a:latin typeface="Gill Sans MT" panose="020B0502020104020203" pitchFamily="34" charset="0"/>
              </a:rPr>
              <a:t>AI</a:t>
            </a:r>
            <a:r>
              <a:rPr lang="zh-CN" altLang="en-US" sz="1800" dirty="0">
                <a:latin typeface="Gill Sans MT" panose="020B0502020104020203" pitchFamily="34" charset="0"/>
              </a:rPr>
              <a:t> 系统（已经拥有</a:t>
            </a:r>
            <a:r>
              <a:rPr lang="en-US" altLang="zh-CN" sz="1800" dirty="0">
                <a:latin typeface="Gill Sans MT" panose="020B0502020104020203" pitchFamily="34" charset="0"/>
              </a:rPr>
              <a:t> AI</a:t>
            </a:r>
            <a:r>
              <a:rPr lang="zh-CN" altLang="en-US" sz="1800" dirty="0">
                <a:latin typeface="Gill Sans MT" panose="020B0502020104020203" pitchFamily="34" charset="0"/>
              </a:rPr>
              <a:t> 框架 </a:t>
            </a:r>
            <a:r>
              <a:rPr lang="en-US" altLang="zh-CN" sz="1800" dirty="0">
                <a:latin typeface="Gill Sans MT" panose="020B0502020104020203" pitchFamily="34" charset="0"/>
              </a:rPr>
              <a:t>PyTorch</a:t>
            </a:r>
            <a:r>
              <a:rPr lang="zh-CN" altLang="en-US" sz="1800" dirty="0">
                <a:latin typeface="Gill Sans MT" panose="020B0502020104020203" pitchFamily="34" charset="0"/>
              </a:rPr>
              <a:t>）；</a:t>
            </a:r>
            <a:endParaRPr lang="en-US" altLang="zh-CN" sz="1800" dirty="0">
              <a:latin typeface="Gill Sans MT" panose="020B0502020104020203" pitchFamily="34" charset="0"/>
            </a:endParaRPr>
          </a:p>
          <a:p>
            <a:pPr marL="582006" lvl="1" indent="-342900">
              <a:lnSpc>
                <a:spcPct val="200000"/>
              </a:lnSpc>
              <a:buFont typeface="+mj-lt"/>
              <a:buAutoNum type="arabicPeriod"/>
            </a:pPr>
            <a:r>
              <a:rPr lang="en" altLang="zh-CN" sz="1800" dirty="0" err="1">
                <a:latin typeface="Gill Sans MT" panose="020B0502020104020203" pitchFamily="34" charset="0"/>
              </a:rPr>
              <a:t>Scale.AI</a:t>
            </a:r>
            <a:r>
              <a:rPr lang="zh-CN" altLang="en" sz="1800" dirty="0">
                <a:latin typeface="Gill Sans MT" panose="020B0502020104020203" pitchFamily="34" charset="0"/>
              </a:rPr>
              <a:t>、</a:t>
            </a:r>
            <a:r>
              <a:rPr lang="en-US" altLang="zh-CN" sz="1800" dirty="0">
                <a:latin typeface="Gill Sans MT" panose="020B0502020104020203" pitchFamily="34" charset="0"/>
              </a:rPr>
              <a:t>Dell</a:t>
            </a:r>
            <a:r>
              <a:rPr lang="zh-CN" altLang="en-US" sz="1800" dirty="0">
                <a:latin typeface="Gill Sans MT" panose="020B0502020104020203" pitchFamily="34" charset="0"/>
              </a:rPr>
              <a:t>等</a:t>
            </a:r>
            <a:r>
              <a:rPr lang="en-US" altLang="zh-CN" sz="1800" dirty="0">
                <a:latin typeface="Gill Sans MT" panose="020B0502020104020203" pitchFamily="34" charset="0"/>
              </a:rPr>
              <a:t>10+</a:t>
            </a:r>
            <a:r>
              <a:rPr lang="zh-CN" altLang="en-US" sz="1800" dirty="0">
                <a:latin typeface="Gill Sans MT" panose="020B0502020104020203" pitchFamily="34" charset="0"/>
              </a:rPr>
              <a:t>公司已准备好帮助企业采用 </a:t>
            </a:r>
            <a:r>
              <a:rPr lang="en" altLang="zh-CN" sz="1800" dirty="0">
                <a:latin typeface="Gill Sans MT" panose="020B0502020104020203" pitchFamily="34" charset="0"/>
              </a:rPr>
              <a:t>Llama </a:t>
            </a:r>
            <a:r>
              <a:rPr lang="zh-CN" altLang="en-US" sz="1800" dirty="0">
                <a:latin typeface="Gill Sans MT" panose="020B0502020104020203" pitchFamily="34" charset="0"/>
              </a:rPr>
              <a:t>训练</a:t>
            </a:r>
            <a:r>
              <a:rPr lang="en-US" altLang="zh-CN" sz="1800" dirty="0">
                <a:latin typeface="Gill Sans MT" panose="020B0502020104020203" pitchFamily="34" charset="0"/>
              </a:rPr>
              <a:t>/</a:t>
            </a:r>
            <a:r>
              <a:rPr lang="zh-CN" altLang="en-US" sz="1800" dirty="0">
                <a:latin typeface="Gill Sans MT" panose="020B0502020104020203" pitchFamily="34" charset="0"/>
              </a:rPr>
              <a:t>蒸馏自定义模型；</a:t>
            </a:r>
          </a:p>
        </p:txBody>
      </p:sp>
      <p:pic>
        <p:nvPicPr>
          <p:cNvPr id="8" name="图片 7">
            <a:extLst>
              <a:ext uri="{FF2B5EF4-FFF2-40B4-BE49-F238E27FC236}">
                <a16:creationId xmlns:a16="http://schemas.microsoft.com/office/drawing/2014/main" id="{48D7E8E6-6826-181B-608E-049BB37784FB}"/>
              </a:ext>
            </a:extLst>
          </p:cNvPr>
          <p:cNvPicPr>
            <a:picLocks noChangeAspect="1"/>
          </p:cNvPicPr>
          <p:nvPr/>
        </p:nvPicPr>
        <p:blipFill>
          <a:blip r:embed="rId2"/>
          <a:stretch>
            <a:fillRect/>
          </a:stretch>
        </p:blipFill>
        <p:spPr>
          <a:xfrm>
            <a:off x="481757" y="4419600"/>
            <a:ext cx="5071711" cy="1860280"/>
          </a:xfrm>
          <a:prstGeom prst="rect">
            <a:avLst/>
          </a:prstGeom>
          <a:ln w="12700">
            <a:solidFill>
              <a:schemeClr val="bg1">
                <a:lumMod val="85000"/>
              </a:schemeClr>
            </a:solidFill>
          </a:ln>
        </p:spPr>
      </p:pic>
    </p:spTree>
    <p:extLst>
      <p:ext uri="{BB962C8B-B14F-4D97-AF65-F5344CB8AC3E}">
        <p14:creationId xmlns:p14="http://schemas.microsoft.com/office/powerpoint/2010/main" val="2505800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9282604-CA5D-3950-ED51-54F27A28CD54}"/>
              </a:ext>
            </a:extLst>
          </p:cNvPr>
          <p:cNvSpPr>
            <a:spLocks noGrp="1"/>
          </p:cNvSpPr>
          <p:nvPr>
            <p:ph type="title"/>
          </p:nvPr>
        </p:nvSpPr>
        <p:spPr/>
        <p:txBody>
          <a:bodyPr/>
          <a:lstStyle/>
          <a:p>
            <a:r>
              <a:rPr lang="zh-CN" altLang="en-US" dirty="0"/>
              <a:t>开源的动力</a:t>
            </a:r>
          </a:p>
        </p:txBody>
      </p:sp>
      <p:sp>
        <p:nvSpPr>
          <p:cNvPr id="5" name="内容占位符 4">
            <a:extLst>
              <a:ext uri="{FF2B5EF4-FFF2-40B4-BE49-F238E27FC236}">
                <a16:creationId xmlns:a16="http://schemas.microsoft.com/office/drawing/2014/main" id="{BA7939EA-62EC-009D-10B7-C8EB4EE07448}"/>
              </a:ext>
            </a:extLst>
          </p:cNvPr>
          <p:cNvSpPr>
            <a:spLocks noGrp="1"/>
          </p:cNvSpPr>
          <p:nvPr>
            <p:ph sz="half" idx="1"/>
          </p:nvPr>
        </p:nvSpPr>
        <p:spPr/>
        <p:txBody>
          <a:bodyPr/>
          <a:lstStyle/>
          <a:p>
            <a:r>
              <a:rPr lang="zh-CN" altLang="en-US" dirty="0"/>
              <a:t>扩大自身企业和品牌的影响力及市场份额需要；</a:t>
            </a:r>
            <a:endParaRPr lang="en-US" altLang="zh-CN" dirty="0"/>
          </a:p>
          <a:p>
            <a:r>
              <a:rPr lang="zh-CN" altLang="en-US" dirty="0"/>
              <a:t>吸引开发者参与到开源大模型改进和优化中来；</a:t>
            </a:r>
            <a:endParaRPr lang="en-US" altLang="zh-CN" dirty="0"/>
          </a:p>
          <a:p>
            <a:r>
              <a:rPr lang="zh-CN" altLang="en-US" dirty="0"/>
              <a:t>有利于大模型快速迭代与发展，并为企业提供宝贵生态价值。 </a:t>
            </a:r>
          </a:p>
        </p:txBody>
      </p:sp>
    </p:spTree>
    <p:extLst>
      <p:ext uri="{BB962C8B-B14F-4D97-AF65-F5344CB8AC3E}">
        <p14:creationId xmlns:p14="http://schemas.microsoft.com/office/powerpoint/2010/main" val="343835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919DAF-60C5-688A-CD84-D82617A4EBC3}"/>
              </a:ext>
            </a:extLst>
          </p:cNvPr>
          <p:cNvSpPr>
            <a:spLocks noGrp="1"/>
          </p:cNvSpPr>
          <p:nvPr>
            <p:ph type="title"/>
          </p:nvPr>
        </p:nvSpPr>
        <p:spPr/>
        <p:txBody>
          <a:bodyPr/>
          <a:lstStyle/>
          <a:p>
            <a:r>
              <a:rPr lang="zh-CN" altLang="en-US" dirty="0">
                <a:solidFill>
                  <a:srgbClr val="C00000"/>
                </a:solidFill>
              </a:rPr>
              <a:t>开源闭源市场份额</a:t>
            </a:r>
          </a:p>
        </p:txBody>
      </p:sp>
      <p:sp>
        <p:nvSpPr>
          <p:cNvPr id="4" name="内容占位符 3">
            <a:extLst>
              <a:ext uri="{FF2B5EF4-FFF2-40B4-BE49-F238E27FC236}">
                <a16:creationId xmlns:a16="http://schemas.microsoft.com/office/drawing/2014/main" id="{DF22A5B2-E3B8-AB2C-7462-B891CD8EAFEA}"/>
              </a:ext>
            </a:extLst>
          </p:cNvPr>
          <p:cNvSpPr>
            <a:spLocks noGrp="1"/>
          </p:cNvSpPr>
          <p:nvPr>
            <p:ph sz="half" idx="1"/>
          </p:nvPr>
        </p:nvSpPr>
        <p:spPr/>
        <p:txBody>
          <a:bodyPr/>
          <a:lstStyle/>
          <a:p>
            <a:pPr>
              <a:lnSpc>
                <a:spcPct val="150000"/>
              </a:lnSpc>
            </a:pPr>
            <a:r>
              <a:rPr lang="zh-CN" altLang="en-US" sz="2000" dirty="0"/>
              <a:t>开源模式将蚕食闭源模式一定的市场份额，两者在未来较长一段时间内或将形成相互摇摆的博弈格局。 </a:t>
            </a:r>
            <a:endParaRPr lang="en-US" altLang="zh-CN" sz="2000" dirty="0"/>
          </a:p>
          <a:p>
            <a:pPr>
              <a:lnSpc>
                <a:spcPct val="150000"/>
              </a:lnSpc>
            </a:pPr>
            <a:r>
              <a:rPr lang="en-US" altLang="zh-CN" sz="2000"/>
              <a:t>24 </a:t>
            </a:r>
            <a:r>
              <a:rPr lang="zh-CN" altLang="en-US" sz="2000" dirty="0"/>
              <a:t>年百模大战厂商已经不是进入下半场了，而是进入尾声。目前国内大模型厂商，只有百度、月之暗面等坚持闭源，幻方、阿里、商汤、百川智能、智谱</a:t>
            </a:r>
            <a:r>
              <a:rPr lang="en" altLang="zh-CN" sz="2000" dirty="0"/>
              <a:t>AI</a:t>
            </a:r>
            <a:r>
              <a:rPr lang="zh-CN" altLang="en-US" sz="2000" dirty="0"/>
              <a:t>更多玩家则开源与闭源兼顾。</a:t>
            </a:r>
          </a:p>
          <a:p>
            <a:pPr>
              <a:lnSpc>
                <a:spcPct val="150000"/>
              </a:lnSpc>
            </a:pPr>
            <a:endParaRPr lang="zh-CN" altLang="en-US" sz="2000" dirty="0"/>
          </a:p>
        </p:txBody>
      </p:sp>
    </p:spTree>
    <p:extLst>
      <p:ext uri="{BB962C8B-B14F-4D97-AF65-F5344CB8AC3E}">
        <p14:creationId xmlns:p14="http://schemas.microsoft.com/office/powerpoint/2010/main" val="3954747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2D00B-101C-E42B-8E01-FED37E427A69}"/>
              </a:ext>
            </a:extLst>
          </p:cNvPr>
          <p:cNvSpPr>
            <a:spLocks noGrp="1"/>
          </p:cNvSpPr>
          <p:nvPr>
            <p:ph type="title"/>
          </p:nvPr>
        </p:nvSpPr>
        <p:spPr/>
        <p:txBody>
          <a:bodyPr/>
          <a:lstStyle/>
          <a:p>
            <a:r>
              <a:rPr kumimoji="1" lang="zh-CN" altLang="en-US" dirty="0">
                <a:solidFill>
                  <a:srgbClr val="C00000"/>
                </a:solidFill>
              </a:rPr>
              <a:t>最后一公里</a:t>
            </a:r>
          </a:p>
        </p:txBody>
      </p:sp>
      <p:sp>
        <p:nvSpPr>
          <p:cNvPr id="3" name="内容占位符 2">
            <a:extLst>
              <a:ext uri="{FF2B5EF4-FFF2-40B4-BE49-F238E27FC236}">
                <a16:creationId xmlns:a16="http://schemas.microsoft.com/office/drawing/2014/main" id="{DD75BB0F-B5B9-C2B1-05A4-2BDFF111E517}"/>
              </a:ext>
            </a:extLst>
          </p:cNvPr>
          <p:cNvSpPr>
            <a:spLocks noGrp="1"/>
          </p:cNvSpPr>
          <p:nvPr>
            <p:ph sz="half" idx="1"/>
          </p:nvPr>
        </p:nvSpPr>
        <p:spPr/>
        <p:txBody>
          <a:bodyPr/>
          <a:lstStyle/>
          <a:p>
            <a:pPr>
              <a:lnSpc>
                <a:spcPct val="150000"/>
              </a:lnSpc>
            </a:pPr>
            <a:r>
              <a:rPr lang="zh-CN" altLang="en-US" sz="2000" dirty="0"/>
              <a:t>入局 </a:t>
            </a:r>
            <a:r>
              <a:rPr lang="en-US" altLang="zh-CN" sz="2000" dirty="0"/>
              <a:t>L0 </a:t>
            </a:r>
            <a:r>
              <a:rPr lang="zh-CN" altLang="en-US" sz="2000" dirty="0"/>
              <a:t>大模型基本上机会渺茫，对于垂直行业大模型预训练意义不大，转而采取开源大模型 </a:t>
            </a:r>
            <a:r>
              <a:rPr lang="en-US" altLang="zh-CN" sz="2000" dirty="0"/>
              <a:t>+</a:t>
            </a:r>
            <a:r>
              <a:rPr lang="zh-CN" altLang="en-US" sz="2000" dirty="0"/>
              <a:t> 智能体</a:t>
            </a:r>
            <a:r>
              <a:rPr lang="en-US" altLang="zh-CN" sz="2000" dirty="0"/>
              <a:t>/RAG</a:t>
            </a:r>
            <a:r>
              <a:rPr lang="zh-CN" altLang="en-US" sz="2000" dirty="0"/>
              <a:t>，解决特定应用场景和问题。</a:t>
            </a:r>
            <a:endParaRPr lang="en-US" altLang="zh-CN" sz="2000" dirty="0"/>
          </a:p>
          <a:p>
            <a:pPr algn="just" fontAlgn="base"/>
            <a:r>
              <a:rPr lang="zh-CN" altLang="en-US" sz="2000" dirty="0"/>
              <a:t>尽管围绕大模型开源与闭源的路线争论从未停歇，但行业共识：</a:t>
            </a:r>
            <a:r>
              <a:rPr lang="zh-CN" altLang="en-US" sz="2000" dirty="0">
                <a:solidFill>
                  <a:srgbClr val="C00000"/>
                </a:solidFill>
              </a:rPr>
              <a:t>没有“最后一公里”的应用与商业化落地，开源与闭源都将失去意义。 </a:t>
            </a:r>
          </a:p>
          <a:p>
            <a:pPr>
              <a:lnSpc>
                <a:spcPct val="150000"/>
              </a:lnSpc>
            </a:pPr>
            <a:endParaRPr lang="zh-CN" altLang="en-US" sz="2000" dirty="0"/>
          </a:p>
        </p:txBody>
      </p:sp>
    </p:spTree>
    <p:extLst>
      <p:ext uri="{BB962C8B-B14F-4D97-AF65-F5344CB8AC3E}">
        <p14:creationId xmlns:p14="http://schemas.microsoft.com/office/powerpoint/2010/main" val="1333430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3444C73-98DD-D701-B90B-EC50979EDC3C}"/>
              </a:ext>
            </a:extLst>
          </p:cNvPr>
          <p:cNvSpPr>
            <a:spLocks noGrp="1"/>
          </p:cNvSpPr>
          <p:nvPr>
            <p:ph sz="half" idx="1"/>
          </p:nvPr>
        </p:nvSpPr>
        <p:spPr/>
        <p:txBody>
          <a:bodyPr>
            <a:normAutofit fontScale="92500"/>
          </a:bodyPr>
          <a:lstStyle/>
          <a:p>
            <a:r>
              <a:rPr lang="en-US" altLang="zh-CN" sz="8800" dirty="0"/>
              <a:t>01.</a:t>
            </a:r>
            <a:r>
              <a:rPr lang="zh-CN" altLang="en-US" sz="8800" dirty="0"/>
              <a:t> 李校长</a:t>
            </a:r>
            <a:endParaRPr lang="en-US" altLang="zh-CN" sz="8800" dirty="0"/>
          </a:p>
          <a:p>
            <a:r>
              <a:rPr lang="zh-CN" altLang="en-US" sz="8800" dirty="0"/>
              <a:t>我们被收智商税了吗？</a:t>
            </a:r>
          </a:p>
        </p:txBody>
      </p:sp>
    </p:spTree>
    <p:extLst>
      <p:ext uri="{BB962C8B-B14F-4D97-AF65-F5344CB8AC3E}">
        <p14:creationId xmlns:p14="http://schemas.microsoft.com/office/powerpoint/2010/main" val="168575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IC首日大佬定调AI：李彦宏说AI不会替代人，井贤栋点赞专业智能体">
            <a:extLst>
              <a:ext uri="{FF2B5EF4-FFF2-40B4-BE49-F238E27FC236}">
                <a16:creationId xmlns:a16="http://schemas.microsoft.com/office/drawing/2014/main" id="{F41EF957-45DF-A842-6575-9645A72B6C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439"/>
          <a:stretch/>
        </p:blipFill>
        <p:spPr bwMode="auto">
          <a:xfrm>
            <a:off x="453868" y="463550"/>
            <a:ext cx="11289026" cy="5989637"/>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7">
            <a:extLst>
              <a:ext uri="{FF2B5EF4-FFF2-40B4-BE49-F238E27FC236}">
                <a16:creationId xmlns:a16="http://schemas.microsoft.com/office/drawing/2014/main" id="{B0B29EB3-AB07-461E-6F03-0FACF6199C6B}"/>
              </a:ext>
            </a:extLst>
          </p:cNvPr>
          <p:cNvSpPr>
            <a:spLocks noGrp="1"/>
          </p:cNvSpPr>
          <p:nvPr>
            <p:ph type="title"/>
          </p:nvPr>
        </p:nvSpPr>
        <p:spPr>
          <a:xfrm>
            <a:off x="623636" y="404664"/>
            <a:ext cx="10963473" cy="589190"/>
          </a:xfrm>
        </p:spPr>
        <p:txBody>
          <a:bodyPr/>
          <a:lstStyle/>
          <a:p>
            <a:r>
              <a:rPr lang="en-US" altLang="zh-CN" dirty="0"/>
              <a:t>WAIC </a:t>
            </a:r>
            <a:r>
              <a:rPr lang="zh-CN" altLang="en-US" dirty="0"/>
              <a:t>期间，李彦宏表示：开源其实是一种智商税</a:t>
            </a:r>
          </a:p>
        </p:txBody>
      </p:sp>
      <p:sp>
        <p:nvSpPr>
          <p:cNvPr id="9" name="内容占位符 8">
            <a:extLst>
              <a:ext uri="{FF2B5EF4-FFF2-40B4-BE49-F238E27FC236}">
                <a16:creationId xmlns:a16="http://schemas.microsoft.com/office/drawing/2014/main" id="{7E51F4DD-9CDE-5EC4-FA56-9768C6EC4D24}"/>
              </a:ext>
            </a:extLst>
          </p:cNvPr>
          <p:cNvSpPr>
            <a:spLocks noGrp="1"/>
          </p:cNvSpPr>
          <p:nvPr>
            <p:ph sz="half" idx="1"/>
          </p:nvPr>
        </p:nvSpPr>
        <p:spPr>
          <a:xfrm>
            <a:off x="616743" y="5608320"/>
            <a:ext cx="10963275" cy="227330"/>
          </a:xfrm>
        </p:spPr>
        <p:txBody>
          <a:bodyPr anchor="ctr"/>
          <a:lstStyle/>
          <a:p>
            <a:pPr marL="0" indent="0" algn="ctr">
              <a:lnSpc>
                <a:spcPct val="100000"/>
              </a:lnSpc>
              <a:buNone/>
            </a:pPr>
            <a:r>
              <a:rPr lang="en" altLang="zh-CN" sz="1200" dirty="0"/>
              <a:t>https://</a:t>
            </a:r>
            <a:r>
              <a:rPr lang="en" altLang="zh-CN" sz="1200" dirty="0" err="1"/>
              <a:t>www.bilibili.com</a:t>
            </a:r>
            <a:r>
              <a:rPr lang="en" altLang="zh-CN" sz="1200" dirty="0"/>
              <a:t>/video/BV1S1421b7Ae/?</a:t>
            </a:r>
            <a:r>
              <a:rPr lang="en" altLang="zh-CN" sz="1200" dirty="0" err="1"/>
              <a:t>vd_source</a:t>
            </a:r>
            <a:r>
              <a:rPr lang="en" altLang="zh-CN" sz="1200" dirty="0"/>
              <a:t>=26de035c60e6c7f810371fdfd13d14b6</a:t>
            </a:r>
            <a:endParaRPr lang="zh-CN" altLang="en-US" sz="1200" dirty="0"/>
          </a:p>
        </p:txBody>
      </p:sp>
    </p:spTree>
    <p:extLst>
      <p:ext uri="{BB962C8B-B14F-4D97-AF65-F5344CB8AC3E}">
        <p14:creationId xmlns:p14="http://schemas.microsoft.com/office/powerpoint/2010/main" val="2464810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74ADD6-AE85-1746-EEB2-BBC48155C079}"/>
              </a:ext>
            </a:extLst>
          </p:cNvPr>
          <p:cNvSpPr>
            <a:spLocks noGrp="1"/>
          </p:cNvSpPr>
          <p:nvPr>
            <p:ph type="title"/>
          </p:nvPr>
        </p:nvSpPr>
        <p:spPr/>
        <p:txBody>
          <a:bodyPr/>
          <a:lstStyle/>
          <a:p>
            <a:pPr algn="l"/>
            <a:r>
              <a:rPr lang="zh-CN" altLang="en-US" sz="2800" dirty="0"/>
              <a:t>李彦宏认为，开源其实是一种智商税</a:t>
            </a:r>
            <a:endParaRPr lang="en-US" altLang="zh-CN" sz="2800" dirty="0"/>
          </a:p>
        </p:txBody>
      </p:sp>
      <p:pic>
        <p:nvPicPr>
          <p:cNvPr id="3074" name="Picture 2">
            <a:extLst>
              <a:ext uri="{FF2B5EF4-FFF2-40B4-BE49-F238E27FC236}">
                <a16:creationId xmlns:a16="http://schemas.microsoft.com/office/drawing/2014/main" id="{9CEC239D-1D75-E455-AA9D-4EC0F6DB5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7936" y="1293472"/>
            <a:ext cx="7509172" cy="500611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DF814F16-9939-01D3-D475-E90A173045CA}"/>
              </a:ext>
            </a:extLst>
          </p:cNvPr>
          <p:cNvPicPr>
            <a:picLocks noChangeAspect="1"/>
          </p:cNvPicPr>
          <p:nvPr/>
        </p:nvPicPr>
        <p:blipFill>
          <a:blip r:embed="rId3"/>
          <a:stretch>
            <a:fillRect/>
          </a:stretch>
        </p:blipFill>
        <p:spPr>
          <a:xfrm>
            <a:off x="4084926" y="5262486"/>
            <a:ext cx="7495192" cy="1092593"/>
          </a:xfrm>
          <a:prstGeom prst="rect">
            <a:avLst/>
          </a:prstGeom>
        </p:spPr>
      </p:pic>
      <p:sp>
        <p:nvSpPr>
          <p:cNvPr id="5" name="内容占位符 4">
            <a:extLst>
              <a:ext uri="{FF2B5EF4-FFF2-40B4-BE49-F238E27FC236}">
                <a16:creationId xmlns:a16="http://schemas.microsoft.com/office/drawing/2014/main" id="{7C1F8037-2921-A3B1-8017-BA13A607A297}"/>
              </a:ext>
            </a:extLst>
          </p:cNvPr>
          <p:cNvSpPr>
            <a:spLocks noGrp="1"/>
          </p:cNvSpPr>
          <p:nvPr>
            <p:ph sz="half" idx="1"/>
          </p:nvPr>
        </p:nvSpPr>
        <p:spPr>
          <a:xfrm>
            <a:off x="623635" y="1360170"/>
            <a:ext cx="3311367" cy="4994910"/>
          </a:xfrm>
        </p:spPr>
        <p:txBody>
          <a:bodyPr anchor="t"/>
          <a:lstStyle/>
          <a:p>
            <a:pPr algn="l"/>
            <a:r>
              <a:rPr lang="zh-CN" altLang="en-US" sz="1800" dirty="0"/>
              <a:t>当你理性地去想，大模型能够带来什么价值，以什么样的成本带来价值的时候，就会发现，你永远应该选择闭源模型。</a:t>
            </a:r>
            <a:endParaRPr lang="en-US" altLang="zh-CN" sz="1800" dirty="0"/>
          </a:p>
          <a:p>
            <a:pPr algn="l"/>
            <a:r>
              <a:rPr lang="zh-CN" altLang="en-US" sz="1800" dirty="0"/>
              <a:t>今天无论是 </a:t>
            </a:r>
            <a:r>
              <a:rPr lang="en" altLang="zh-CN" sz="1800" dirty="0" err="1"/>
              <a:t>ChatGPT</a:t>
            </a:r>
            <a:r>
              <a:rPr lang="zh-CN" altLang="en" sz="1800" dirty="0"/>
              <a:t>、</a:t>
            </a:r>
            <a:r>
              <a:rPr lang="zh-CN" altLang="en-US" sz="1800" dirty="0"/>
              <a:t>还是文心一言等闭源模型，一定比开源模型更强大，推理成本更低。</a:t>
            </a:r>
          </a:p>
        </p:txBody>
      </p:sp>
    </p:spTree>
    <p:extLst>
      <p:ext uri="{BB962C8B-B14F-4D97-AF65-F5344CB8AC3E}">
        <p14:creationId xmlns:p14="http://schemas.microsoft.com/office/powerpoint/2010/main" val="2158540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74ADD6-AE85-1746-EEB2-BBC48155C079}"/>
              </a:ext>
            </a:extLst>
          </p:cNvPr>
          <p:cNvSpPr>
            <a:spLocks noGrp="1"/>
          </p:cNvSpPr>
          <p:nvPr>
            <p:ph type="title"/>
          </p:nvPr>
        </p:nvSpPr>
        <p:spPr>
          <a:xfrm>
            <a:off x="623635" y="558414"/>
            <a:ext cx="10963473" cy="589190"/>
          </a:xfrm>
        </p:spPr>
        <p:txBody>
          <a:bodyPr/>
          <a:lstStyle/>
          <a:p>
            <a:pPr algn="l"/>
            <a:r>
              <a:rPr lang="zh-CN" altLang="en-US" sz="2800" dirty="0"/>
              <a:t>李彦宏认为，开源其实是一种智商税</a:t>
            </a:r>
            <a:endParaRPr lang="en-US" altLang="zh-CN" sz="2800" dirty="0"/>
          </a:p>
        </p:txBody>
      </p:sp>
      <p:sp>
        <p:nvSpPr>
          <p:cNvPr id="5" name="内容占位符 4">
            <a:extLst>
              <a:ext uri="{FF2B5EF4-FFF2-40B4-BE49-F238E27FC236}">
                <a16:creationId xmlns:a16="http://schemas.microsoft.com/office/drawing/2014/main" id="{7C1F8037-2921-A3B1-8017-BA13A607A297}"/>
              </a:ext>
            </a:extLst>
          </p:cNvPr>
          <p:cNvSpPr>
            <a:spLocks noGrp="1"/>
          </p:cNvSpPr>
          <p:nvPr>
            <p:ph sz="half" idx="1"/>
          </p:nvPr>
        </p:nvSpPr>
        <p:spPr>
          <a:xfrm>
            <a:off x="623635" y="1360170"/>
            <a:ext cx="10963473" cy="4994910"/>
          </a:xfrm>
        </p:spPr>
        <p:txBody>
          <a:bodyPr/>
          <a:lstStyle/>
          <a:p>
            <a:r>
              <a:rPr lang="en" altLang="zh-CN" sz="1800" dirty="0" err="1"/>
              <a:t>ToB</a:t>
            </a:r>
            <a:r>
              <a:rPr lang="zh-CN" altLang="en-US" sz="1800" dirty="0"/>
              <a:t> 客户，他要选择的是一个性价比最好的模型。一方面，模型要对他的应用产生价值，另外一方面，成本要足够低。很多时候，你看着有用，一算成本不划算，客户就放弃了。这是为什么我刚才讲，开源模型打不过闭源模型。你只要理性的去看待，你的收益是啥，你的成本是啥，你就会发现，最好还是去选择闭源模型。当然，闭源模型不是一个模型，它是一系列的模型，根据你的使用场景去平衡一下，要多好的效果，要多快的推理速度，要多低的成本。模型有非常多的变种，可以根据用户的需求，让他来做选择。</a:t>
            </a:r>
          </a:p>
          <a:p>
            <a:r>
              <a:rPr lang="zh-CN" altLang="en-US" sz="1800" dirty="0"/>
              <a:t>闭源模型还有一个开源模型不具备的优势：这些相对来说规模更小的模型，都是从最大最</a:t>
            </a:r>
            <a:r>
              <a:rPr lang="en" altLang="zh-CN" sz="1800" dirty="0"/>
              <a:t>powerful</a:t>
            </a:r>
            <a:r>
              <a:rPr lang="zh-CN" altLang="en-US" sz="1800" dirty="0"/>
              <a:t>的模型裁剪出来的，裁剪出来这些更小规模的模型，仍然比那些同样规模的开源模型要效果更好。</a:t>
            </a:r>
          </a:p>
        </p:txBody>
      </p:sp>
      <p:pic>
        <p:nvPicPr>
          <p:cNvPr id="6" name="图片 5">
            <a:extLst>
              <a:ext uri="{FF2B5EF4-FFF2-40B4-BE49-F238E27FC236}">
                <a16:creationId xmlns:a16="http://schemas.microsoft.com/office/drawing/2014/main" id="{DF814F16-9939-01D3-D475-E90A173045CA}"/>
              </a:ext>
            </a:extLst>
          </p:cNvPr>
          <p:cNvPicPr>
            <a:picLocks noChangeAspect="1"/>
          </p:cNvPicPr>
          <p:nvPr/>
        </p:nvPicPr>
        <p:blipFill>
          <a:blip r:embed="rId2"/>
          <a:stretch>
            <a:fillRect/>
          </a:stretch>
        </p:blipFill>
        <p:spPr>
          <a:xfrm>
            <a:off x="2803674" y="5018809"/>
            <a:ext cx="8783489" cy="1280391"/>
          </a:xfrm>
          <a:prstGeom prst="rect">
            <a:avLst/>
          </a:prstGeom>
        </p:spPr>
      </p:pic>
    </p:spTree>
    <p:extLst>
      <p:ext uri="{BB962C8B-B14F-4D97-AF65-F5344CB8AC3E}">
        <p14:creationId xmlns:p14="http://schemas.microsoft.com/office/powerpoint/2010/main" val="4127411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D6BD516-E4DF-3971-EF46-F8E6EBCE21E7}"/>
              </a:ext>
            </a:extLst>
          </p:cNvPr>
          <p:cNvSpPr>
            <a:spLocks noGrp="1"/>
          </p:cNvSpPr>
          <p:nvPr>
            <p:ph type="title"/>
          </p:nvPr>
        </p:nvSpPr>
        <p:spPr/>
        <p:txBody>
          <a:bodyPr/>
          <a:lstStyle/>
          <a:p>
            <a:r>
              <a:rPr lang="zh-CN" altLang="en-US" dirty="0"/>
              <a:t>不是第一次了李校长</a:t>
            </a:r>
          </a:p>
        </p:txBody>
      </p:sp>
      <p:sp>
        <p:nvSpPr>
          <p:cNvPr id="5" name="内容占位符 4">
            <a:extLst>
              <a:ext uri="{FF2B5EF4-FFF2-40B4-BE49-F238E27FC236}">
                <a16:creationId xmlns:a16="http://schemas.microsoft.com/office/drawing/2014/main" id="{EEC96C81-8FDC-BDF1-31B0-6FDBF256ED22}"/>
              </a:ext>
            </a:extLst>
          </p:cNvPr>
          <p:cNvSpPr>
            <a:spLocks noGrp="1"/>
          </p:cNvSpPr>
          <p:nvPr>
            <p:ph sz="half" idx="1"/>
          </p:nvPr>
        </p:nvSpPr>
        <p:spPr>
          <a:xfrm>
            <a:off x="623635" y="1360170"/>
            <a:ext cx="3399725" cy="4994910"/>
          </a:xfrm>
        </p:spPr>
        <p:txBody>
          <a:bodyPr/>
          <a:lstStyle/>
          <a:p>
            <a:pPr fontAlgn="base"/>
            <a:r>
              <a:rPr lang="zh-CN" altLang="en-US" sz="1800" dirty="0"/>
              <a:t>这并非李彦宏第一次公开场合发表类似观点，</a:t>
            </a:r>
            <a:r>
              <a:rPr lang="en-US" altLang="zh-CN" sz="1800" dirty="0"/>
              <a:t>2024</a:t>
            </a:r>
            <a:r>
              <a:rPr lang="zh-CN" altLang="en-US" sz="1800" dirty="0"/>
              <a:t> 年 </a:t>
            </a:r>
            <a:r>
              <a:rPr lang="en-US" altLang="zh-CN" sz="1800" dirty="0"/>
              <a:t>4</a:t>
            </a:r>
            <a:r>
              <a:rPr lang="zh-CN" altLang="en-US" sz="1800" dirty="0"/>
              <a:t> 月，也曾提出“开源模型会越来越落后”。</a:t>
            </a:r>
            <a:endParaRPr lang="en-US" altLang="zh-CN" sz="1800" dirty="0"/>
          </a:p>
          <a:p>
            <a:pPr fontAlgn="base"/>
            <a:r>
              <a:rPr lang="zh-CN" altLang="en-US" sz="1800" dirty="0"/>
              <a:t>随后不久，</a:t>
            </a:r>
            <a:r>
              <a:rPr lang="en-US" altLang="zh-CN" sz="1800" dirty="0"/>
              <a:t>360</a:t>
            </a:r>
            <a:r>
              <a:rPr lang="zh-CN" altLang="en-US" sz="1800" dirty="0"/>
              <a:t> 集团董事长周鸿祎在发出反对声音称，如果没有开源文化，就不会有 </a:t>
            </a:r>
            <a:r>
              <a:rPr lang="en" altLang="zh-CN" sz="1800" dirty="0"/>
              <a:t>Linux</a:t>
            </a:r>
            <a:r>
              <a:rPr lang="en-US" altLang="zh-CN" sz="1800" dirty="0"/>
              <a:t>/PyTorch</a:t>
            </a:r>
            <a:r>
              <a:rPr lang="zh-CN" altLang="en-US" sz="1800" dirty="0"/>
              <a:t> 等众多重要技术成果，甚至互联网发展也会受到限制。 </a:t>
            </a:r>
            <a:endParaRPr lang="en-US" altLang="zh-CN" sz="1800" dirty="0"/>
          </a:p>
        </p:txBody>
      </p:sp>
      <p:pic>
        <p:nvPicPr>
          <p:cNvPr id="1026" name="Picture 2" descr="周鸿祎：企业家做直播不要有“爹味” 要放下身段能够“自嘲”和“自黑”丨一手">
            <a:extLst>
              <a:ext uri="{FF2B5EF4-FFF2-40B4-BE49-F238E27FC236}">
                <a16:creationId xmlns:a16="http://schemas.microsoft.com/office/drawing/2014/main" id="{4866E2FD-E12C-0CE2-9500-A9A4109BF0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32" r="7498"/>
          <a:stretch/>
        </p:blipFill>
        <p:spPr bwMode="auto">
          <a:xfrm>
            <a:off x="4099188" y="1360170"/>
            <a:ext cx="7487920" cy="4837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844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9673E3F-D43A-2880-F855-4B30DA536817}"/>
              </a:ext>
            </a:extLst>
          </p:cNvPr>
          <p:cNvSpPr>
            <a:spLocks noGrp="1"/>
          </p:cNvSpPr>
          <p:nvPr>
            <p:ph type="title"/>
          </p:nvPr>
        </p:nvSpPr>
        <p:spPr/>
        <p:txBody>
          <a:bodyPr/>
          <a:lstStyle/>
          <a:p>
            <a:r>
              <a:rPr lang="en" altLang="zh-CN" dirty="0"/>
              <a:t>Mark Zuckerberg</a:t>
            </a:r>
            <a:endParaRPr lang="zh-CN" altLang="en-US" dirty="0"/>
          </a:p>
        </p:txBody>
      </p:sp>
      <p:sp>
        <p:nvSpPr>
          <p:cNvPr id="3" name="内容占位符 2">
            <a:extLst>
              <a:ext uri="{FF2B5EF4-FFF2-40B4-BE49-F238E27FC236}">
                <a16:creationId xmlns:a16="http://schemas.microsoft.com/office/drawing/2014/main" id="{2495A039-82DE-E0BC-A541-3EF7A724A691}"/>
              </a:ext>
            </a:extLst>
          </p:cNvPr>
          <p:cNvSpPr>
            <a:spLocks noGrp="1"/>
          </p:cNvSpPr>
          <p:nvPr>
            <p:ph sz="half" idx="1"/>
          </p:nvPr>
        </p:nvSpPr>
        <p:spPr/>
        <p:txBody>
          <a:bodyPr/>
          <a:lstStyle/>
          <a:p>
            <a:r>
              <a:rPr lang="en" altLang="zh-CN" dirty="0">
                <a:effectLst/>
              </a:rPr>
              <a:t>Meta</a:t>
            </a:r>
            <a:r>
              <a:rPr lang="zh-CN" altLang="en-US" dirty="0"/>
              <a:t> </a:t>
            </a:r>
            <a:r>
              <a:rPr lang="zh-CN" altLang="en-US" dirty="0">
                <a:effectLst/>
              </a:rPr>
              <a:t>创始人兼 </a:t>
            </a:r>
            <a:r>
              <a:rPr lang="en" altLang="zh-CN" dirty="0">
                <a:effectLst/>
              </a:rPr>
              <a:t>CEO</a:t>
            </a:r>
            <a:r>
              <a:rPr lang="zh-CN" altLang="en-US" dirty="0">
                <a:effectLst/>
              </a:rPr>
              <a:t> 马克</a:t>
            </a:r>
            <a:r>
              <a:rPr lang="en-US" altLang="zh-CN" dirty="0">
                <a:effectLst/>
              </a:rPr>
              <a:t>·</a:t>
            </a:r>
            <a:r>
              <a:rPr lang="zh-CN" altLang="en-US" dirty="0">
                <a:effectLst/>
              </a:rPr>
              <a:t>扎克伯格亲笔撰写了一篇题为</a:t>
            </a:r>
            <a:r>
              <a:rPr lang="en-US" altLang="zh-CN" dirty="0">
                <a:effectLst/>
              </a:rPr>
              <a:t>《</a:t>
            </a:r>
            <a:r>
              <a:rPr lang="en" altLang="zh-CN" dirty="0">
                <a:effectLst/>
              </a:rPr>
              <a:t>Open Source AI Is the Path Forward》</a:t>
            </a:r>
            <a:r>
              <a:rPr lang="zh-CN" altLang="en-US" dirty="0">
                <a:effectLst/>
              </a:rPr>
              <a:t>长文，阐述开源对开发者、对 </a:t>
            </a:r>
            <a:r>
              <a:rPr lang="en" altLang="zh-CN" dirty="0">
                <a:effectLst/>
              </a:rPr>
              <a:t>Meta</a:t>
            </a:r>
            <a:r>
              <a:rPr lang="zh-CN" altLang="en-US" dirty="0">
                <a:effectLst/>
              </a:rPr>
              <a:t> 以及对全球的重要意义。预测到今年年底，</a:t>
            </a:r>
            <a:r>
              <a:rPr lang="en" altLang="zh-CN" dirty="0">
                <a:effectLst/>
              </a:rPr>
              <a:t>Meta AI</a:t>
            </a:r>
            <a:r>
              <a:rPr lang="zh-CN" altLang="en-US" dirty="0">
                <a:effectLst/>
              </a:rPr>
              <a:t>将超过 </a:t>
            </a:r>
            <a:r>
              <a:rPr lang="en" altLang="zh-CN" dirty="0" err="1">
                <a:effectLst/>
              </a:rPr>
              <a:t>ChatGPT</a:t>
            </a:r>
            <a:r>
              <a:rPr lang="zh-CN" altLang="en" dirty="0">
                <a:effectLst/>
              </a:rPr>
              <a:t>，</a:t>
            </a:r>
            <a:r>
              <a:rPr lang="zh-CN" altLang="en-US" dirty="0">
                <a:effectLst/>
              </a:rPr>
              <a:t>成为使用最广泛大模型</a:t>
            </a:r>
            <a:r>
              <a:rPr lang="en-US" altLang="zh-CN" dirty="0">
                <a:effectLst/>
              </a:rPr>
              <a:t> AI</a:t>
            </a:r>
            <a:r>
              <a:rPr lang="zh-CN" altLang="en-US" dirty="0">
                <a:effectLst/>
              </a:rPr>
              <a:t> 助手。</a:t>
            </a:r>
            <a:endParaRPr kumimoji="1" lang="zh-CN" altLang="en-US" dirty="0"/>
          </a:p>
        </p:txBody>
      </p:sp>
      <p:pic>
        <p:nvPicPr>
          <p:cNvPr id="4" name="图片 3">
            <a:extLst>
              <a:ext uri="{FF2B5EF4-FFF2-40B4-BE49-F238E27FC236}">
                <a16:creationId xmlns:a16="http://schemas.microsoft.com/office/drawing/2014/main" id="{FE2E23DE-47A4-5C53-DB11-85FE21B12712}"/>
              </a:ext>
            </a:extLst>
          </p:cNvPr>
          <p:cNvPicPr>
            <a:picLocks noChangeAspect="1"/>
          </p:cNvPicPr>
          <p:nvPr/>
        </p:nvPicPr>
        <p:blipFill>
          <a:blip r:embed="rId2"/>
          <a:stretch>
            <a:fillRect/>
          </a:stretch>
        </p:blipFill>
        <p:spPr>
          <a:xfrm>
            <a:off x="609655" y="3206532"/>
            <a:ext cx="7772400" cy="2850880"/>
          </a:xfrm>
          <a:prstGeom prst="rect">
            <a:avLst/>
          </a:prstGeom>
          <a:ln w="12700">
            <a:solidFill>
              <a:schemeClr val="bg1">
                <a:lumMod val="85000"/>
              </a:schemeClr>
            </a:solidFill>
          </a:ln>
        </p:spPr>
      </p:pic>
      <p:sp>
        <p:nvSpPr>
          <p:cNvPr id="7" name="文本框 6">
            <a:extLst>
              <a:ext uri="{FF2B5EF4-FFF2-40B4-BE49-F238E27FC236}">
                <a16:creationId xmlns:a16="http://schemas.microsoft.com/office/drawing/2014/main" id="{A084CD8E-452A-3A47-1B4B-7F4B1E024BD0}"/>
              </a:ext>
            </a:extLst>
          </p:cNvPr>
          <p:cNvSpPr txBox="1"/>
          <p:nvPr/>
        </p:nvSpPr>
        <p:spPr>
          <a:xfrm>
            <a:off x="810490" y="5688080"/>
            <a:ext cx="7498828" cy="307777"/>
          </a:xfrm>
          <a:prstGeom prst="rect">
            <a:avLst/>
          </a:prstGeom>
          <a:noFill/>
        </p:spPr>
        <p:txBody>
          <a:bodyPr wrap="square">
            <a:spAutoFit/>
          </a:bodyPr>
          <a:lstStyle/>
          <a:p>
            <a:r>
              <a:rPr lang="zh-CN" altLang="en-US" sz="1400" dirty="0">
                <a:solidFill>
                  <a:srgbClr val="334854"/>
                </a:solidFill>
                <a:latin typeface="Gill Sans MT" panose="020B0502020104020203" pitchFamily="34" charset="0"/>
              </a:rPr>
              <a:t>https://about.fb.com/news/2024/07/open-source-ai-is-the-path-forward/</a:t>
            </a:r>
          </a:p>
        </p:txBody>
      </p:sp>
      <p:pic>
        <p:nvPicPr>
          <p:cNvPr id="2050" name="Picture 2" descr="脸书首席执行官扎克伯格：中国的管理模式相当危险">
            <a:extLst>
              <a:ext uri="{FF2B5EF4-FFF2-40B4-BE49-F238E27FC236}">
                <a16:creationId xmlns:a16="http://schemas.microsoft.com/office/drawing/2014/main" id="{3530D867-051D-1F07-CA35-16B38F066D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6" r="27026"/>
          <a:stretch/>
        </p:blipFill>
        <p:spPr bwMode="auto">
          <a:xfrm>
            <a:off x="8580455" y="3206532"/>
            <a:ext cx="2809188" cy="285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96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blank</Template>
  <TotalTime>42575</TotalTime>
  <Words>2288</Words>
  <Application>Microsoft Macintosh PowerPoint</Application>
  <PresentationFormat>自定义</PresentationFormat>
  <Paragraphs>170</Paragraphs>
  <Slides>39</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39</vt:i4>
      </vt:variant>
    </vt:vector>
  </HeadingPairs>
  <TitlesOfParts>
    <vt:vector size="55" baseType="lpstr">
      <vt:lpstr>Microsoft YaHei</vt:lpstr>
      <vt:lpstr>Microsoft YaHei</vt:lpstr>
      <vt:lpstr>ACGN-MiaoGB-Flash</vt:lpstr>
      <vt:lpstr>Arial</vt:lpstr>
      <vt:lpstr>Calibri</vt:lpstr>
      <vt:lpstr>Futura Medium</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LLAMA3.1 性能媲美GPT-4和Claude 3.5</vt:lpstr>
      <vt:lpstr>关于本内容</vt:lpstr>
      <vt:lpstr>PowerPoint 演示文稿</vt:lpstr>
      <vt:lpstr>WAIC 期间，李彦宏表示：开源其实是一种智商税</vt:lpstr>
      <vt:lpstr>李彦宏认为，开源其实是一种智商税</vt:lpstr>
      <vt:lpstr>李彦宏认为，开源其实是一种智商税</vt:lpstr>
      <vt:lpstr>不是第一次了李校长</vt:lpstr>
      <vt:lpstr>Mark Zuckerberg</vt:lpstr>
      <vt:lpstr>After LLAMA3.1 Andrew Ng &amp; Yann LeCun</vt:lpstr>
      <vt:lpstr>PowerPoint 演示文稿</vt:lpstr>
      <vt:lpstr>PowerPoint 演示文稿</vt:lpstr>
      <vt:lpstr>PowerPoint 演示文稿</vt:lpstr>
      <vt:lpstr>ZOMI 本职工作</vt:lpstr>
      <vt:lpstr>ZOMI 本职工作</vt:lpstr>
      <vt:lpstr>近期大家使用最多的开源大模型</vt:lpstr>
      <vt:lpstr>开源大模型 DeepSeek-V2</vt:lpstr>
      <vt:lpstr>开源大模型 QWen2.X</vt:lpstr>
      <vt:lpstr>开源大模型 LLAMA3.1</vt:lpstr>
      <vt:lpstr>开源大模型 LLAMA3.1</vt:lpstr>
      <vt:lpstr>PowerPoint 演示文稿</vt:lpstr>
      <vt:lpstr>大模型 API 降价时间线</vt:lpstr>
      <vt:lpstr>5 月份大模型价格战 TimeLine</vt:lpstr>
      <vt:lpstr>PowerPoint 演示文稿</vt:lpstr>
      <vt:lpstr>PowerPoint 演示文稿</vt:lpstr>
      <vt:lpstr>AI 基础大模型情况</vt:lpstr>
      <vt:lpstr>开源大模型：优点</vt:lpstr>
      <vt:lpstr>开源大模型：缺点</vt:lpstr>
      <vt:lpstr>闭源大模型：优点</vt:lpstr>
      <vt:lpstr>闭源大模型：缺点</vt:lpstr>
      <vt:lpstr>开源和闭源对比</vt:lpstr>
      <vt:lpstr>PowerPoint 演示文稿</vt:lpstr>
      <vt:lpstr>问题讨论</vt:lpstr>
      <vt:lpstr>问题讨论</vt:lpstr>
      <vt:lpstr>为什么 MATE 这么大方？</vt:lpstr>
      <vt:lpstr>开源的动力</vt:lpstr>
      <vt:lpstr>开源闭源市场份额</vt:lpstr>
      <vt:lpstr>最后一公里</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11778</cp:revision>
  <cp:lastPrinted>2023-09-08T09:14:01Z</cp:lastPrinted>
  <dcterms:created xsi:type="dcterms:W3CDTF">2020-08-28T08:44:19Z</dcterms:created>
  <dcterms:modified xsi:type="dcterms:W3CDTF">2024-07-28T07:05:41Z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